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9" r:id="rId1"/>
  </p:sldMasterIdLst>
  <p:notesMasterIdLst>
    <p:notesMasterId r:id="rId41"/>
  </p:notesMasterIdLst>
  <p:handoutMasterIdLst>
    <p:handoutMasterId r:id="rId42"/>
  </p:handoutMasterIdLst>
  <p:sldIdLst>
    <p:sldId id="419" r:id="rId2"/>
    <p:sldId id="420" r:id="rId3"/>
    <p:sldId id="411" r:id="rId4"/>
    <p:sldId id="416" r:id="rId5"/>
    <p:sldId id="412" r:id="rId6"/>
    <p:sldId id="417" r:id="rId7"/>
    <p:sldId id="415" r:id="rId8"/>
    <p:sldId id="414" r:id="rId9"/>
    <p:sldId id="413" r:id="rId10"/>
    <p:sldId id="391" r:id="rId11"/>
    <p:sldId id="307" r:id="rId12"/>
    <p:sldId id="325" r:id="rId13"/>
    <p:sldId id="320" r:id="rId14"/>
    <p:sldId id="326" r:id="rId15"/>
    <p:sldId id="332" r:id="rId16"/>
    <p:sldId id="352" r:id="rId17"/>
    <p:sldId id="396" r:id="rId18"/>
    <p:sldId id="397" r:id="rId19"/>
    <p:sldId id="384" r:id="rId20"/>
    <p:sldId id="399" r:id="rId21"/>
    <p:sldId id="400" r:id="rId22"/>
    <p:sldId id="401" r:id="rId23"/>
    <p:sldId id="403" r:id="rId24"/>
    <p:sldId id="380" r:id="rId25"/>
    <p:sldId id="405" r:id="rId26"/>
    <p:sldId id="406" r:id="rId27"/>
    <p:sldId id="407" r:id="rId28"/>
    <p:sldId id="408" r:id="rId29"/>
    <p:sldId id="409" r:id="rId30"/>
    <p:sldId id="410" r:id="rId31"/>
    <p:sldId id="334" r:id="rId32"/>
    <p:sldId id="360" r:id="rId33"/>
    <p:sldId id="386" r:id="rId34"/>
    <p:sldId id="351" r:id="rId35"/>
    <p:sldId id="388" r:id="rId36"/>
    <p:sldId id="392" r:id="rId37"/>
    <p:sldId id="393" r:id="rId38"/>
    <p:sldId id="394" r:id="rId39"/>
    <p:sldId id="398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A6001C"/>
    <a:srgbClr val="C89800"/>
    <a:srgbClr val="A2AAAD"/>
    <a:srgbClr val="0085C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6" autoAdjust="0"/>
    <p:restoredTop sz="86911" autoAdjust="0"/>
  </p:normalViewPr>
  <p:slideViewPr>
    <p:cSldViewPr snapToGrid="0" snapToObjects="1" showGuides="1">
      <p:cViewPr varScale="1">
        <p:scale>
          <a:sx n="135" d="100"/>
          <a:sy n="135" d="100"/>
        </p:scale>
        <p:origin x="-200" y="-96"/>
      </p:cViewPr>
      <p:guideLst>
        <p:guide orient="horz" pos="1192"/>
        <p:guide pos="325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0C841-A34D-0F44-B99C-434D0D484263}" type="datetimeFigureOut">
              <a:rPr lang="en-US" smtClean="0"/>
              <a:pPr/>
              <a:t>12/24/14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7D7A8-7AD1-D847-88F0-AC6D5D9279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770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F55D3-CD27-9042-95C4-4762BDC1F504}" type="datetimeFigureOut">
              <a:rPr lang="en-US" smtClean="0"/>
              <a:pPr/>
              <a:t>12/24/14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1C36C-116C-BC4F-AAB9-02D408A4C5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797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42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Initiated by NIH, ADSP</a:t>
            </a:r>
            <a:r>
              <a:rPr lang="en-US" baseline="0" dirty="0" smtClean="0"/>
              <a:t> is the first large-scale whole-genome sequencing project on AD.</a:t>
            </a:r>
          </a:p>
          <a:p>
            <a:r>
              <a:rPr lang="en-US" baseline="0" dirty="0" smtClean="0"/>
              <a:t>Each person was diagnosed with one of four AD status: no AD, possible, probable, definite. The pie graph shows 10% of them are definite AD, another 63% and 14% are probable and possible AD, and 14% as no 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 the whole-genome sequencing data from</a:t>
            </a:r>
            <a:r>
              <a:rPr lang="en-US" baseline="0" dirty="0" smtClean="0"/>
              <a:t> the 584 people, the first step of our work was to identify and quantify the genomic variants in each sample. We are currently focusing on SNP.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show significance.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the first entry in</a:t>
            </a:r>
            <a:r>
              <a:rPr lang="en-US" baseline="0" dirty="0" smtClean="0"/>
              <a:t> the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Bayes’s</a:t>
            </a:r>
            <a:r>
              <a:rPr lang="en-US" dirty="0" smtClean="0"/>
              <a:t> rule states that the posterior probability of parameter </a:t>
            </a:r>
            <a:r>
              <a:rPr lang="en-US" i="1" dirty="0" err="1" smtClean="0"/>
              <a:t>θ</a:t>
            </a:r>
            <a:r>
              <a:rPr lang="en-US" dirty="0" smtClean="0"/>
              <a:t> given data </a:t>
            </a:r>
            <a:r>
              <a:rPr lang="en-US" i="1" dirty="0" smtClean="0"/>
              <a:t>y</a:t>
            </a:r>
            <a:r>
              <a:rPr lang="en-US" dirty="0" smtClean="0"/>
              <a:t> is proportional to the product of the likelihood function </a:t>
            </a:r>
            <a:r>
              <a:rPr lang="en-US" i="1" dirty="0" smtClean="0"/>
              <a:t>p(</a:t>
            </a:r>
            <a:r>
              <a:rPr lang="en-US" i="1" dirty="0" err="1" smtClean="0"/>
              <a:t>y|θ</a:t>
            </a:r>
            <a:r>
              <a:rPr lang="en-US" i="1" dirty="0" smtClean="0"/>
              <a:t>)</a:t>
            </a:r>
            <a:r>
              <a:rPr lang="en-US" dirty="0" smtClean="0"/>
              <a:t> and prior </a:t>
            </a:r>
            <a:r>
              <a:rPr lang="en-US" i="1" dirty="0" smtClean="0"/>
              <a:t>p(</a:t>
            </a:r>
            <a:r>
              <a:rPr lang="en-US" i="1" dirty="0" err="1" smtClean="0"/>
              <a:t>θ</a:t>
            </a:r>
            <a:r>
              <a:rPr lang="en-US" i="1" dirty="0" smtClean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Chosen loci with model 3 as expressed</a:t>
            </a:r>
            <a:r>
              <a:rPr lang="en-US" baseline="0" dirty="0" smtClean="0"/>
              <a:t> on the top, and criteria on the bottom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Bayes’s</a:t>
            </a:r>
            <a:r>
              <a:rPr lang="en-US" dirty="0" smtClean="0"/>
              <a:t> rule states that the posterior probability of parameter </a:t>
            </a:r>
            <a:r>
              <a:rPr lang="en-US" i="1" dirty="0" err="1" smtClean="0"/>
              <a:t>θ</a:t>
            </a:r>
            <a:r>
              <a:rPr lang="en-US" dirty="0" smtClean="0"/>
              <a:t> given data </a:t>
            </a:r>
            <a:r>
              <a:rPr lang="en-US" i="1" dirty="0" smtClean="0"/>
              <a:t>y</a:t>
            </a:r>
            <a:r>
              <a:rPr lang="en-US" dirty="0" smtClean="0"/>
              <a:t> is proportional to the product of the likelihood function </a:t>
            </a:r>
            <a:r>
              <a:rPr lang="en-US" i="1" dirty="0" smtClean="0"/>
              <a:t>p(</a:t>
            </a:r>
            <a:r>
              <a:rPr lang="en-US" i="1" dirty="0" err="1" smtClean="0"/>
              <a:t>y|θ</a:t>
            </a:r>
            <a:r>
              <a:rPr lang="en-US" i="1" dirty="0" smtClean="0"/>
              <a:t>)</a:t>
            </a:r>
            <a:r>
              <a:rPr lang="en-US" dirty="0" smtClean="0"/>
              <a:t> and prior </a:t>
            </a:r>
            <a:r>
              <a:rPr lang="en-US" i="1" dirty="0" smtClean="0"/>
              <a:t>p(</a:t>
            </a:r>
            <a:r>
              <a:rPr lang="en-US" i="1" dirty="0" err="1" smtClean="0"/>
              <a:t>θ</a:t>
            </a:r>
            <a:r>
              <a:rPr lang="en-US" i="1" dirty="0" smtClean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The boxplot on the right shows the age distributions for people in each of the four AD categories. They are generally comparable, with a slight increase in the probable and definite categories.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Outliers: Q1 - 1.5 * IQR, Q3 + 1.5 * IQR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2438" y="0"/>
            <a:ext cx="5491748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8" name="Picture 7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452438" y="0"/>
            <a:ext cx="5491748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2438" y="0"/>
            <a:ext cx="5491748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8" name="Picture 7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452438" y="0"/>
            <a:ext cx="5491748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8" name="Picture 7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A2AAA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8A1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8A1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51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51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F1C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F1C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F1C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rgbClr val="8A1B6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F1C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600200"/>
            <a:ext cx="8016240" cy="4191000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/>
            </a:lvl4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911600" cy="45259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4937760" y="1600200"/>
            <a:ext cx="3911600" cy="45259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10"/>
          </p:nvPr>
        </p:nvSpPr>
        <p:spPr>
          <a:xfrm>
            <a:off x="4937760" y="1600200"/>
            <a:ext cx="4038600" cy="4525963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911600" cy="45259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0913" y="1600199"/>
            <a:ext cx="3657600" cy="4572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4759960" y="1600200"/>
            <a:ext cx="3911600" cy="45259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0913" y="1600199"/>
            <a:ext cx="3657600" cy="4572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781842" y="1600199"/>
            <a:ext cx="3657600" cy="4572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0912" y="1600201"/>
            <a:ext cx="7315200" cy="36576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950913" y="5399385"/>
            <a:ext cx="4038600" cy="444711"/>
          </a:xfrm>
        </p:spPr>
        <p:txBody>
          <a:bodyPr>
            <a:normAutofit/>
          </a:bodyPr>
          <a:lstStyle>
            <a:lvl1pPr>
              <a:buNone/>
              <a:defRPr sz="1300">
                <a:solidFill>
                  <a:schemeClr val="tx2"/>
                </a:solidFill>
              </a:defRPr>
            </a:lvl1pPr>
            <a:lvl2pPr>
              <a:buClr>
                <a:schemeClr val="bg2"/>
              </a:buClr>
              <a:buNone/>
              <a:defRPr sz="2400">
                <a:solidFill>
                  <a:schemeClr val="tx2"/>
                </a:solidFill>
              </a:defRPr>
            </a:lvl2pPr>
            <a:lvl3pPr>
              <a:buClr>
                <a:schemeClr val="bg2"/>
              </a:buClr>
              <a:buNone/>
              <a:defRPr sz="2000">
                <a:solidFill>
                  <a:schemeClr val="tx2"/>
                </a:solidFill>
              </a:defRPr>
            </a:lvl3pPr>
            <a:lvl4pPr>
              <a:buClr>
                <a:schemeClr val="bg2"/>
              </a:buClr>
              <a:buNone/>
              <a:defRPr sz="1800">
                <a:solidFill>
                  <a:schemeClr val="tx2"/>
                </a:solidFill>
              </a:defRPr>
            </a:lvl4pPr>
            <a:lvl5pPr>
              <a:buClr>
                <a:schemeClr val="bg2"/>
              </a:buClr>
              <a:buNone/>
              <a:defRPr sz="18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11"/>
          </p:nvPr>
        </p:nvSpPr>
        <p:spPr>
          <a:xfrm>
            <a:off x="951798" y="1600200"/>
            <a:ext cx="7459662" cy="4525963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ble Placeholder 9"/>
          <p:cNvSpPr>
            <a:spLocks noGrp="1"/>
          </p:cNvSpPr>
          <p:nvPr>
            <p:ph type="tbl" sz="quarter" idx="12"/>
          </p:nvPr>
        </p:nvSpPr>
        <p:spPr>
          <a:xfrm>
            <a:off x="951798" y="1600200"/>
            <a:ext cx="7470775" cy="4525963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57600" y="0"/>
            <a:ext cx="54864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99545" y="914400"/>
            <a:ext cx="2958081" cy="5283200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>
                <a:solidFill>
                  <a:srgbClr val="FFFFFF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rgbClr val="FFFFFF"/>
                </a:solidFill>
              </a:defRPr>
            </a:lvl2pPr>
            <a:lvl3pPr>
              <a:buClr>
                <a:schemeClr val="bg1"/>
              </a:buClr>
              <a:buSzPct val="100000"/>
              <a:buFontTx/>
              <a:buBlip>
                <a:blip r:embed="rId2"/>
              </a:buBlip>
              <a:defRPr sz="1600">
                <a:solidFill>
                  <a:srgbClr val="FFFFFF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57600" y="0"/>
            <a:ext cx="54864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99545" y="914400"/>
            <a:ext cx="2958081" cy="4525963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>
                <a:solidFill>
                  <a:srgbClr val="FFFFFF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rgbClr val="FFFFFF"/>
                </a:solidFill>
              </a:defRPr>
            </a:lvl2pPr>
            <a:lvl3pPr>
              <a:buClr>
                <a:schemeClr val="bg1"/>
              </a:buClr>
              <a:buSzPct val="100000"/>
              <a:buFontTx/>
              <a:buBlip>
                <a:blip r:embed="rId2"/>
              </a:buBlip>
              <a:defRPr sz="1600">
                <a:solidFill>
                  <a:srgbClr val="FFFFFF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002D72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002D72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57600" y="0"/>
            <a:ext cx="54864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99545" y="914400"/>
            <a:ext cx="2958081" cy="4525963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>
                <a:solidFill>
                  <a:srgbClr val="FFFFFF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rgbClr val="FFFFFF"/>
                </a:solidFill>
              </a:defRPr>
            </a:lvl2pPr>
            <a:lvl3pPr>
              <a:buClr>
                <a:schemeClr val="bg1"/>
              </a:buClr>
              <a:buSzPct val="100000"/>
              <a:buFontTx/>
              <a:buBlip>
                <a:blip r:embed="rId2"/>
              </a:buBlip>
              <a:defRPr sz="1600">
                <a:solidFill>
                  <a:srgbClr val="FFFFFF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2AAAD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2AAAD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57600" y="0"/>
            <a:ext cx="54864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99545" y="914400"/>
            <a:ext cx="2958081" cy="4525963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>
                <a:solidFill>
                  <a:srgbClr val="FFFFFF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rgbClr val="FFFFFF"/>
                </a:solidFill>
              </a:defRPr>
            </a:lvl2pPr>
            <a:lvl3pPr>
              <a:buClr>
                <a:schemeClr val="bg1"/>
              </a:buClr>
              <a:buSzPct val="100000"/>
              <a:buFontTx/>
              <a:buBlip>
                <a:blip r:embed="rId2"/>
              </a:buBlip>
              <a:defRPr sz="1600">
                <a:solidFill>
                  <a:srgbClr val="FFFFFF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8A1B6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8A1B6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57600" y="0"/>
            <a:ext cx="54864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99545" y="914400"/>
            <a:ext cx="2958081" cy="4525963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>
                <a:solidFill>
                  <a:srgbClr val="FFFFFF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rgbClr val="FFFFFF"/>
                </a:solidFill>
              </a:defRPr>
            </a:lvl2pPr>
            <a:lvl3pPr>
              <a:buClr>
                <a:schemeClr val="bg1"/>
              </a:buClr>
              <a:buSzPct val="100000"/>
              <a:buFontTx/>
              <a:buBlip>
                <a:blip r:embed="rId2"/>
              </a:buBlip>
              <a:defRPr sz="1600">
                <a:solidFill>
                  <a:srgbClr val="FFFFFF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00515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00515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57600" y="0"/>
            <a:ext cx="54864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rgbClr val="F1C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99545" y="914400"/>
            <a:ext cx="2958081" cy="4525963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buSzPct val="100000"/>
              <a:buFontTx/>
              <a:buBlip>
                <a:blip r:embed="rId2"/>
              </a:buBlip>
              <a:defRPr sz="16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F1C40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rgbClr val="F1C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F1C40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rgbClr val="0051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rgbClr val="0051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52438" y="0"/>
            <a:ext cx="5491748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52438" y="0"/>
            <a:ext cx="549174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52438" y="0"/>
            <a:ext cx="5491748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52438" y="0"/>
            <a:ext cx="5491748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2438" y="0"/>
            <a:ext cx="5491748" cy="6858000"/>
          </a:xfrm>
          <a:prstGeom prst="rect">
            <a:avLst/>
          </a:prstGeom>
          <a:solidFill>
            <a:srgbClr val="F1C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F1C40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452438" y="0"/>
            <a:ext cx="5491748" cy="6858000"/>
          </a:xfrm>
          <a:prstGeom prst="rect">
            <a:avLst/>
          </a:prstGeom>
          <a:solidFill>
            <a:srgbClr val="F1C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F1C40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A2AAA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8A1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51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F1C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457200" y="0"/>
            <a:ext cx="3199814" cy="6858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8" name="Picture 7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F1C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rgbClr val="8A1B6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600200"/>
            <a:ext cx="8016240" cy="4191000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/>
            </a:lvl4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911600" cy="45259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4937760" y="1600200"/>
            <a:ext cx="3911600" cy="45259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10"/>
          </p:nvPr>
        </p:nvSpPr>
        <p:spPr>
          <a:xfrm>
            <a:off x="4937760" y="1600200"/>
            <a:ext cx="4038600" cy="4525963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911600" cy="45259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0913" y="1600199"/>
            <a:ext cx="3657600" cy="4572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4759960" y="1600200"/>
            <a:ext cx="3911600" cy="45259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0913" y="1600199"/>
            <a:ext cx="3657600" cy="4572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781842" y="1600199"/>
            <a:ext cx="3657600" cy="4572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0912" y="1600201"/>
            <a:ext cx="7315200" cy="36576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950913" y="5399385"/>
            <a:ext cx="4038600" cy="444711"/>
          </a:xfrm>
        </p:spPr>
        <p:txBody>
          <a:bodyPr>
            <a:normAutofit/>
          </a:bodyPr>
          <a:lstStyle>
            <a:lvl1pPr>
              <a:buNone/>
              <a:defRPr sz="1300">
                <a:solidFill>
                  <a:schemeClr val="tx2"/>
                </a:solidFill>
              </a:defRPr>
            </a:lvl1pPr>
            <a:lvl2pPr>
              <a:buClr>
                <a:schemeClr val="bg2"/>
              </a:buClr>
              <a:buNone/>
              <a:defRPr sz="2400">
                <a:solidFill>
                  <a:schemeClr val="tx2"/>
                </a:solidFill>
              </a:defRPr>
            </a:lvl2pPr>
            <a:lvl3pPr>
              <a:buClr>
                <a:schemeClr val="bg2"/>
              </a:buClr>
              <a:buNone/>
              <a:defRPr sz="2000">
                <a:solidFill>
                  <a:schemeClr val="tx2"/>
                </a:solidFill>
              </a:defRPr>
            </a:lvl3pPr>
            <a:lvl4pPr>
              <a:buClr>
                <a:schemeClr val="bg2"/>
              </a:buClr>
              <a:buNone/>
              <a:defRPr sz="1800">
                <a:solidFill>
                  <a:schemeClr val="tx2"/>
                </a:solidFill>
              </a:defRPr>
            </a:lvl4pPr>
            <a:lvl5pPr>
              <a:buClr>
                <a:schemeClr val="bg2"/>
              </a:buClr>
              <a:buNone/>
              <a:defRPr sz="18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11"/>
          </p:nvPr>
        </p:nvSpPr>
        <p:spPr>
          <a:xfrm>
            <a:off x="951798" y="1600200"/>
            <a:ext cx="7459662" cy="4525963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ble Placeholder 9"/>
          <p:cNvSpPr>
            <a:spLocks noGrp="1"/>
          </p:cNvSpPr>
          <p:nvPr>
            <p:ph type="tbl" sz="quarter" idx="12"/>
          </p:nvPr>
        </p:nvSpPr>
        <p:spPr>
          <a:xfrm>
            <a:off x="951798" y="1600200"/>
            <a:ext cx="7470775" cy="4525963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2438" y="0"/>
            <a:ext cx="5491748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8" name="Picture 7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52438" y="0"/>
            <a:ext cx="5491748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57600" y="0"/>
            <a:ext cx="54864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99545" y="914400"/>
            <a:ext cx="2958081" cy="5283200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>
                <a:solidFill>
                  <a:srgbClr val="FFFFFF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rgbClr val="FFFFFF"/>
                </a:solidFill>
              </a:defRPr>
            </a:lvl2pPr>
            <a:lvl3pPr>
              <a:buClr>
                <a:schemeClr val="bg1"/>
              </a:buClr>
              <a:buSzPct val="100000"/>
              <a:buFontTx/>
              <a:buBlip>
                <a:blip r:embed="rId2"/>
              </a:buBlip>
              <a:defRPr sz="1600">
                <a:solidFill>
                  <a:srgbClr val="FFFFFF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57600" y="0"/>
            <a:ext cx="54864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99545" y="914400"/>
            <a:ext cx="2958081" cy="4525963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>
                <a:solidFill>
                  <a:srgbClr val="FFFFFF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rgbClr val="FFFFFF"/>
                </a:solidFill>
              </a:defRPr>
            </a:lvl2pPr>
            <a:lvl3pPr>
              <a:buClr>
                <a:schemeClr val="bg1"/>
              </a:buClr>
              <a:buSzPct val="100000"/>
              <a:buFontTx/>
              <a:buBlip>
                <a:blip r:embed="rId2"/>
              </a:buBlip>
              <a:defRPr sz="1600">
                <a:solidFill>
                  <a:srgbClr val="FFFFFF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002D72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57600" y="0"/>
            <a:ext cx="54864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99545" y="914400"/>
            <a:ext cx="2958081" cy="4525963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>
                <a:solidFill>
                  <a:srgbClr val="FFFFFF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rgbClr val="FFFFFF"/>
                </a:solidFill>
              </a:defRPr>
            </a:lvl2pPr>
            <a:lvl3pPr>
              <a:buClr>
                <a:schemeClr val="bg1"/>
              </a:buClr>
              <a:buSzPct val="100000"/>
              <a:buFontTx/>
              <a:buBlip>
                <a:blip r:embed="rId2"/>
              </a:buBlip>
              <a:defRPr sz="1600">
                <a:solidFill>
                  <a:srgbClr val="FFFFFF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2AAAD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57600" y="0"/>
            <a:ext cx="54864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99545" y="914400"/>
            <a:ext cx="2958081" cy="4525963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>
                <a:solidFill>
                  <a:srgbClr val="FFFFFF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rgbClr val="FFFFFF"/>
                </a:solidFill>
              </a:defRPr>
            </a:lvl2pPr>
            <a:lvl3pPr>
              <a:buClr>
                <a:schemeClr val="bg1"/>
              </a:buClr>
              <a:buSzPct val="100000"/>
              <a:buFontTx/>
              <a:buBlip>
                <a:blip r:embed="rId2"/>
              </a:buBlip>
              <a:defRPr sz="1600">
                <a:solidFill>
                  <a:srgbClr val="FFFFFF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8A1B6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57600" y="0"/>
            <a:ext cx="54864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99545" y="914400"/>
            <a:ext cx="2958081" cy="4525963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>
                <a:solidFill>
                  <a:srgbClr val="FFFFFF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rgbClr val="FFFFFF"/>
                </a:solidFill>
              </a:defRPr>
            </a:lvl2pPr>
            <a:lvl3pPr>
              <a:buClr>
                <a:schemeClr val="bg1"/>
              </a:buClr>
              <a:buSzPct val="100000"/>
              <a:buFontTx/>
              <a:buBlip>
                <a:blip r:embed="rId2"/>
              </a:buBlip>
              <a:defRPr sz="1600">
                <a:solidFill>
                  <a:srgbClr val="FFFFFF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00515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57600" y="0"/>
            <a:ext cx="54864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57200" y="0"/>
            <a:ext cx="3200400" cy="6858000"/>
          </a:xfrm>
          <a:prstGeom prst="rect">
            <a:avLst/>
          </a:prstGeom>
          <a:solidFill>
            <a:srgbClr val="F1C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99545" y="914400"/>
            <a:ext cx="2958081" cy="4525963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buSzPct val="100000"/>
              <a:buFontTx/>
              <a:buBlip>
                <a:blip r:embed="rId2"/>
              </a:buBlip>
              <a:defRPr sz="16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F1C40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2438" y="0"/>
            <a:ext cx="549174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705" y="0"/>
            <a:ext cx="457200" cy="6858000"/>
          </a:xfrm>
        </p:spPr>
        <p:txBody>
          <a:bodyPr vert="vert"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8" name="Picture 7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452438" y="0"/>
            <a:ext cx="549174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01" Type="http://schemas.openxmlformats.org/officeDocument/2006/relationships/image" Target="../media/image1.png"/><Relationship Id="rId102" Type="http://schemas.openxmlformats.org/officeDocument/2006/relationships/image" Target="../media/image2.png"/><Relationship Id="rId103" Type="http://schemas.openxmlformats.org/officeDocument/2006/relationships/image" Target="../media/image3.png"/><Relationship Id="rId10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90" Type="http://schemas.openxmlformats.org/officeDocument/2006/relationships/slideLayout" Target="../slideLayouts/slideLayout90.xml"/><Relationship Id="rId91" Type="http://schemas.openxmlformats.org/officeDocument/2006/relationships/slideLayout" Target="../slideLayouts/slideLayout91.xml"/><Relationship Id="rId92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94.xml"/><Relationship Id="rId95" Type="http://schemas.openxmlformats.org/officeDocument/2006/relationships/slideLayout" Target="../slideLayouts/slideLayout95.xml"/><Relationship Id="rId96" Type="http://schemas.openxmlformats.org/officeDocument/2006/relationships/slideLayout" Target="../slideLayouts/slideLayout96.xml"/><Relationship Id="rId97" Type="http://schemas.openxmlformats.org/officeDocument/2006/relationships/slideLayout" Target="../slideLayouts/slideLayout97.xml"/><Relationship Id="rId98" Type="http://schemas.openxmlformats.org/officeDocument/2006/relationships/slideLayout" Target="../slideLayouts/slideLayout98.xml"/><Relationship Id="rId99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100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83.xml"/><Relationship Id="rId84" Type="http://schemas.openxmlformats.org/officeDocument/2006/relationships/slideLayout" Target="../slideLayouts/slideLayout84.xml"/><Relationship Id="rId85" Type="http://schemas.openxmlformats.org/officeDocument/2006/relationships/slideLayout" Target="../slideLayouts/slideLayout85.xml"/><Relationship Id="rId86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87.xml"/><Relationship Id="rId88" Type="http://schemas.openxmlformats.org/officeDocument/2006/relationships/slideLayout" Target="../slideLayouts/slideLayout88.xml"/><Relationship Id="rId89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itle.png"/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5748710" y="6239691"/>
            <a:ext cx="2254250" cy="457200"/>
          </a:xfrm>
          <a:prstGeom prst="rect">
            <a:avLst/>
          </a:prstGeom>
        </p:spPr>
      </p:pic>
      <p:pic>
        <p:nvPicPr>
          <p:cNvPr id="6" name="Picture 5" descr="JAX_logo_bug.png"/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858838" y="6230520"/>
            <a:ext cx="775853" cy="46637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8229600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600200"/>
            <a:ext cx="8229600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title.png"/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5748710" y="6239691"/>
            <a:ext cx="2254250" cy="457200"/>
          </a:xfrm>
          <a:prstGeom prst="rect">
            <a:avLst/>
          </a:prstGeom>
        </p:spPr>
      </p:pic>
      <p:pic>
        <p:nvPicPr>
          <p:cNvPr id="9" name="Picture 8" descr="JAX_logo_bug.png"/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858838" y="6230520"/>
            <a:ext cx="775853" cy="46637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  <p:sldLayoutId id="2147483921" r:id="rId12"/>
    <p:sldLayoutId id="2147483922" r:id="rId13"/>
    <p:sldLayoutId id="2147483923" r:id="rId14"/>
    <p:sldLayoutId id="2147483924" r:id="rId15"/>
    <p:sldLayoutId id="2147483925" r:id="rId16"/>
    <p:sldLayoutId id="2147483926" r:id="rId17"/>
    <p:sldLayoutId id="2147483927" r:id="rId18"/>
    <p:sldLayoutId id="2147483928" r:id="rId19"/>
    <p:sldLayoutId id="2147483929" r:id="rId20"/>
    <p:sldLayoutId id="2147483930" r:id="rId21"/>
    <p:sldLayoutId id="2147483931" r:id="rId22"/>
    <p:sldLayoutId id="2147483932" r:id="rId23"/>
    <p:sldLayoutId id="2147483933" r:id="rId24"/>
    <p:sldLayoutId id="2147483934" r:id="rId25"/>
    <p:sldLayoutId id="2147483935" r:id="rId26"/>
    <p:sldLayoutId id="2147483936" r:id="rId27"/>
    <p:sldLayoutId id="2147483937" r:id="rId28"/>
    <p:sldLayoutId id="2147483938" r:id="rId29"/>
    <p:sldLayoutId id="2147483939" r:id="rId30"/>
    <p:sldLayoutId id="2147483940" r:id="rId31"/>
    <p:sldLayoutId id="2147483941" r:id="rId32"/>
    <p:sldLayoutId id="2147483942" r:id="rId33"/>
    <p:sldLayoutId id="2147483943" r:id="rId34"/>
    <p:sldLayoutId id="2147483944" r:id="rId35"/>
    <p:sldLayoutId id="2147483945" r:id="rId36"/>
    <p:sldLayoutId id="2147483946" r:id="rId37"/>
    <p:sldLayoutId id="2147483947" r:id="rId38"/>
    <p:sldLayoutId id="2147483948" r:id="rId39"/>
    <p:sldLayoutId id="2147483949" r:id="rId40"/>
    <p:sldLayoutId id="2147483950" r:id="rId41"/>
    <p:sldLayoutId id="2147483951" r:id="rId42"/>
    <p:sldLayoutId id="2147483952" r:id="rId43"/>
    <p:sldLayoutId id="2147483953" r:id="rId44"/>
    <p:sldLayoutId id="2147483954" r:id="rId45"/>
    <p:sldLayoutId id="2147483955" r:id="rId46"/>
    <p:sldLayoutId id="2147483956" r:id="rId47"/>
    <p:sldLayoutId id="2147483957" r:id="rId48"/>
    <p:sldLayoutId id="2147483958" r:id="rId49"/>
    <p:sldLayoutId id="2147483959" r:id="rId50"/>
    <p:sldLayoutId id="2147483960" r:id="rId51"/>
    <p:sldLayoutId id="2147483961" r:id="rId52"/>
    <p:sldLayoutId id="2147483962" r:id="rId53"/>
    <p:sldLayoutId id="2147483657" r:id="rId54"/>
    <p:sldLayoutId id="2147483729" r:id="rId55"/>
    <p:sldLayoutId id="2147483705" r:id="rId56"/>
    <p:sldLayoutId id="2147483706" r:id="rId57"/>
    <p:sldLayoutId id="2147483707" r:id="rId58"/>
    <p:sldLayoutId id="2147483732" r:id="rId59"/>
    <p:sldLayoutId id="2147483671" r:id="rId60"/>
    <p:sldLayoutId id="2147483730" r:id="rId61"/>
    <p:sldLayoutId id="2147483722" r:id="rId62"/>
    <p:sldLayoutId id="2147483723" r:id="rId63"/>
    <p:sldLayoutId id="2147483731" r:id="rId64"/>
    <p:sldLayoutId id="2147483724" r:id="rId65"/>
    <p:sldLayoutId id="2147483690" r:id="rId66"/>
    <p:sldLayoutId id="2147483709" r:id="rId67"/>
    <p:sldLayoutId id="2147483708" r:id="rId68"/>
    <p:sldLayoutId id="2147483710" r:id="rId69"/>
    <p:sldLayoutId id="2147483711" r:id="rId70"/>
    <p:sldLayoutId id="2147483734" r:id="rId71"/>
    <p:sldLayoutId id="2147483689" r:id="rId72"/>
    <p:sldLayoutId id="2147483652" r:id="rId73"/>
    <p:sldLayoutId id="2147483692" r:id="rId74"/>
    <p:sldLayoutId id="2147483665" r:id="rId75"/>
    <p:sldLayoutId id="2147483666" r:id="rId76"/>
    <p:sldLayoutId id="2147483667" r:id="rId77"/>
    <p:sldLayoutId id="2147483669" r:id="rId78"/>
    <p:sldLayoutId id="2147483670" r:id="rId79"/>
    <p:sldLayoutId id="2147483655" r:id="rId80"/>
    <p:sldLayoutId id="2147483727" r:id="rId81"/>
    <p:sldLayoutId id="2147483725" r:id="rId82"/>
    <p:sldLayoutId id="2147483726" r:id="rId83"/>
    <p:sldLayoutId id="2147483728" r:id="rId84"/>
    <p:sldLayoutId id="2147483735" r:id="rId85"/>
    <p:sldLayoutId id="2147483673" r:id="rId86"/>
    <p:sldLayoutId id="2147483736" r:id="rId87"/>
    <p:sldLayoutId id="2147483737" r:id="rId88"/>
    <p:sldLayoutId id="2147483742" r:id="rId89"/>
    <p:sldLayoutId id="2147483716" r:id="rId90"/>
    <p:sldLayoutId id="2147483738" r:id="rId91"/>
    <p:sldLayoutId id="2147483719" r:id="rId92"/>
    <p:sldLayoutId id="2147483691" r:id="rId93"/>
    <p:sldLayoutId id="2147483739" r:id="rId94"/>
    <p:sldLayoutId id="2147483740" r:id="rId95"/>
    <p:sldLayoutId id="2147483721" r:id="rId96"/>
    <p:sldLayoutId id="2147483717" r:id="rId97"/>
    <p:sldLayoutId id="2147483741" r:id="rId98"/>
    <p:sldLayoutId id="2147483718" r:id="rId9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SzPct val="100000"/>
        <a:buFontTx/>
        <a:buBlip>
          <a:blip r:embed="rId103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04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43.emf"/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Revised peaks</a:t>
            </a:r>
            <a:endParaRPr lang="en-US" dirty="0"/>
          </a:p>
        </p:txBody>
      </p:sp>
      <p:pic>
        <p:nvPicPr>
          <p:cNvPr id="5" name="Picture 4" descr="Screen Shot 2014-12-23 at 12.50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08" y="1417638"/>
            <a:ext cx="8427853" cy="38690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42222" y="1040663"/>
            <a:ext cx="2922372" cy="641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400" b="1" dirty="0" err="1" smtClean="0">
                <a:solidFill>
                  <a:srgbClr val="FF6600"/>
                </a:solidFill>
              </a:rPr>
              <a:t>glmGWAS</a:t>
            </a:r>
            <a:r>
              <a:rPr lang="en-US" sz="1400" b="1" dirty="0" smtClean="0">
                <a:solidFill>
                  <a:srgbClr val="FF6600"/>
                </a:solidFill>
              </a:rPr>
              <a:t> folder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400" b="1" dirty="0" smtClean="0">
                <a:solidFill>
                  <a:srgbClr val="FF6600"/>
                </a:solidFill>
              </a:rPr>
              <a:t>62 to 79 peaks</a:t>
            </a:r>
          </a:p>
        </p:txBody>
      </p:sp>
    </p:spTree>
    <p:extLst>
      <p:ext uri="{BB962C8B-B14F-4D97-AF65-F5344CB8AC3E}">
        <p14:creationId xmlns:p14="http://schemas.microsoft.com/office/powerpoint/2010/main" val="2709061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2-19 at 11.57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252"/>
            <a:ext cx="9144000" cy="509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4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807" y="1030653"/>
            <a:ext cx="5220715" cy="2569798"/>
          </a:xfrm>
        </p:spPr>
        <p:txBody>
          <a:bodyPr/>
          <a:lstStyle/>
          <a:p>
            <a:r>
              <a:rPr lang="en-US" sz="3200" dirty="0" smtClean="0"/>
              <a:t>A GWAS study to identify novel genomic variants for Late-onset Alzheimer’s Disease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en-US" sz="2000" dirty="0" smtClean="0"/>
              <a:t>Xulong Wang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Alzheimer’s Disease Sequencing Project (ADSP)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7812" y="1583504"/>
            <a:ext cx="8108988" cy="104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/>
              <a:t>Objective:</a:t>
            </a:r>
            <a:r>
              <a:rPr lang="en-US" sz="1400" dirty="0" smtClean="0"/>
              <a:t> Identify genomic variants that increase or decrease the risk of developing AD. 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Until today, ADSP project has released the whole genome sequencing data for 584 people across 111 families.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45368" y="5374085"/>
            <a:ext cx="5186948" cy="60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solidFill>
                  <a:srgbClr val="FF0000"/>
                </a:solidFill>
              </a:rPr>
              <a:t>AD diagnosis </a:t>
            </a:r>
            <a:r>
              <a:rPr lang="en-US" sz="1400" dirty="0" smtClean="0"/>
              <a:t>for 584 people across 111 families. </a:t>
            </a:r>
          </a:p>
          <a:p>
            <a:pPr algn="ctr">
              <a:lnSpc>
                <a:spcPct val="120000"/>
              </a:lnSpc>
            </a:pPr>
            <a:r>
              <a:rPr lang="en-US" sz="1400" dirty="0" smtClean="0">
                <a:solidFill>
                  <a:srgbClr val="FF0000"/>
                </a:solidFill>
              </a:rPr>
              <a:t>Age, Sex, and APOE genotype </a:t>
            </a:r>
            <a:r>
              <a:rPr lang="en-US" sz="1400" dirty="0" smtClean="0"/>
              <a:t>data were collected</a:t>
            </a:r>
            <a:endParaRPr lang="en-US" sz="1400" dirty="0"/>
          </a:p>
        </p:txBody>
      </p:sp>
      <p:pic>
        <p:nvPicPr>
          <p:cNvPr id="4" name="Picture 3" descr="AdDistPi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9" b="22611"/>
          <a:stretch/>
        </p:blipFill>
        <p:spPr>
          <a:xfrm>
            <a:off x="2366210" y="2627379"/>
            <a:ext cx="4027341" cy="247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35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APOE over AD status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83667" y="4463856"/>
            <a:ext cx="4123067" cy="1020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Wingdings" charset="2"/>
              <a:buChar char="Ø"/>
            </a:pPr>
            <a:r>
              <a:rPr lang="en-US" sz="1100" b="1" dirty="0"/>
              <a:t>APOE ε2 is rare and may protect against </a:t>
            </a:r>
            <a:r>
              <a:rPr lang="en-US" sz="1100" b="1" dirty="0" smtClean="0"/>
              <a:t>AD.</a:t>
            </a:r>
            <a:endParaRPr lang="en-US" sz="1100" b="1" dirty="0"/>
          </a:p>
          <a:p>
            <a:pPr marL="285750" indent="-285750">
              <a:lnSpc>
                <a:spcPct val="110000"/>
              </a:lnSpc>
              <a:buFont typeface="Wingdings" charset="2"/>
              <a:buChar char="Ø"/>
            </a:pPr>
            <a:r>
              <a:rPr lang="en-US" sz="1100" b="1" dirty="0" smtClean="0"/>
              <a:t>APOE </a:t>
            </a:r>
            <a:r>
              <a:rPr lang="en-US" sz="1100" b="1" dirty="0"/>
              <a:t>ε3 is the most common allele and plays a neutral </a:t>
            </a:r>
            <a:r>
              <a:rPr lang="en-US" sz="1100" b="1" dirty="0" smtClean="0"/>
              <a:t>role.</a:t>
            </a:r>
            <a:endParaRPr lang="en-US" sz="1100" b="1" dirty="0"/>
          </a:p>
          <a:p>
            <a:pPr marL="285750" indent="-285750">
              <a:lnSpc>
                <a:spcPct val="110000"/>
              </a:lnSpc>
              <a:buFont typeface="Wingdings" charset="2"/>
              <a:buChar char="Ø"/>
            </a:pPr>
            <a:r>
              <a:rPr lang="en-US" sz="1100" b="1" dirty="0" smtClean="0"/>
              <a:t>APOE ε4 present in about 25 to 30% of </a:t>
            </a:r>
            <a:r>
              <a:rPr lang="en-US" sz="1100" b="1" dirty="0"/>
              <a:t>population and in about 40 % of people with LOAD</a:t>
            </a:r>
            <a:r>
              <a:rPr lang="en-US" sz="1100" b="1" dirty="0" smtClean="0"/>
              <a:t>.</a:t>
            </a:r>
          </a:p>
        </p:txBody>
      </p:sp>
      <p:pic>
        <p:nvPicPr>
          <p:cNvPr id="8" name="Picture 7" descr="ApoeDistPi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7" r="19006"/>
          <a:stretch/>
        </p:blipFill>
        <p:spPr>
          <a:xfrm>
            <a:off x="1855888" y="1746876"/>
            <a:ext cx="1936638" cy="31012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2133" y="1217109"/>
            <a:ext cx="6959132" cy="359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 smtClean="0">
                <a:solidFill>
                  <a:srgbClr val="A9401C"/>
                </a:solidFill>
              </a:rPr>
              <a:t>APOE </a:t>
            </a:r>
            <a:r>
              <a:rPr lang="en-US" sz="1600" b="1" dirty="0">
                <a:solidFill>
                  <a:srgbClr val="A9401C"/>
                </a:solidFill>
              </a:rPr>
              <a:t>ε3ε4 </a:t>
            </a:r>
            <a:r>
              <a:rPr lang="en-US" sz="1600" b="1" dirty="0" smtClean="0">
                <a:solidFill>
                  <a:srgbClr val="A9401C"/>
                </a:solidFill>
              </a:rPr>
              <a:t>proportion increases </a:t>
            </a:r>
            <a:r>
              <a:rPr lang="en-US" sz="1600" b="1" dirty="0">
                <a:solidFill>
                  <a:srgbClr val="A9401C"/>
                </a:solidFill>
              </a:rPr>
              <a:t>with AD probability </a:t>
            </a:r>
          </a:p>
        </p:txBody>
      </p:sp>
      <p:pic>
        <p:nvPicPr>
          <p:cNvPr id="3" name="Picture 2" descr="ApoeDistBa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33" y="1930668"/>
            <a:ext cx="2349142" cy="411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04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SNP: summary statistics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4970" y="1256983"/>
            <a:ext cx="7168822" cy="432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i="1" dirty="0" err="1">
                <a:solidFill>
                  <a:srgbClr val="FF0000"/>
                </a:solidFill>
              </a:rPr>
              <a:t>r</a:t>
            </a:r>
            <a:r>
              <a:rPr lang="en-US" sz="1400" b="1" i="1" dirty="0" err="1" smtClean="0">
                <a:solidFill>
                  <a:srgbClr val="FF0000"/>
                </a:solidFill>
              </a:rPr>
              <a:t>s</a:t>
            </a:r>
            <a:r>
              <a:rPr lang="en-US" sz="1400" b="1" i="1" dirty="0" smtClean="0">
                <a:solidFill>
                  <a:srgbClr val="FF0000"/>
                </a:solidFill>
              </a:rPr>
              <a:t>-prefixed </a:t>
            </a:r>
            <a:r>
              <a:rPr lang="en-US" sz="1400" b="1" dirty="0" smtClean="0">
                <a:solidFill>
                  <a:srgbClr val="FF0000"/>
                </a:solidFill>
              </a:rPr>
              <a:t>SNP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400" b="1" dirty="0" smtClean="0"/>
              <a:t>4.18 –&gt; 5.15 Million</a:t>
            </a:r>
            <a:r>
              <a:rPr lang="en-US" sz="1400" b="1" i="1" dirty="0" smtClean="0">
                <a:solidFill>
                  <a:srgbClr val="FF0000"/>
                </a:solidFill>
              </a:rPr>
              <a:t> </a:t>
            </a:r>
            <a:r>
              <a:rPr lang="en-US" sz="1400" b="1" dirty="0" smtClean="0"/>
              <a:t>SNPs per sample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400" b="1" dirty="0" smtClean="0"/>
              <a:t>24 Million by pooling together all samples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400" b="1" dirty="0" smtClean="0"/>
              <a:t>8.3 out of 24 Million passed </a:t>
            </a:r>
            <a:r>
              <a:rPr lang="en-US" sz="1400" b="1" i="1" dirty="0" smtClean="0"/>
              <a:t>MAF</a:t>
            </a:r>
            <a:r>
              <a:rPr lang="en-US" sz="1400" b="1" dirty="0" smtClean="0"/>
              <a:t> &gt; 0.05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400" b="1" dirty="0" smtClean="0"/>
              <a:t>8.24 out of 8.3 Million passed</a:t>
            </a:r>
            <a:r>
              <a:rPr lang="pl-PL" sz="1400" b="1" dirty="0" smtClean="0"/>
              <a:t> </a:t>
            </a:r>
            <a:r>
              <a:rPr lang="pl-PL" sz="1400" b="1" i="1" dirty="0" err="1" smtClean="0"/>
              <a:t>heterozygous</a:t>
            </a:r>
            <a:r>
              <a:rPr lang="pl-PL" sz="1400" b="1" dirty="0" smtClean="0"/>
              <a:t> </a:t>
            </a:r>
            <a:r>
              <a:rPr lang="pl-PL" sz="1400" b="1" dirty="0" err="1" smtClean="0"/>
              <a:t>frequency</a:t>
            </a:r>
            <a:r>
              <a:rPr lang="pl-PL" sz="1400" b="1" dirty="0"/>
              <a:t> (0/1) &lt; </a:t>
            </a:r>
            <a:r>
              <a:rPr lang="pl-PL" sz="1400" b="1" dirty="0" smtClean="0"/>
              <a:t>0.95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endParaRPr lang="pl-PL" sz="1400" b="1" dirty="0" smtClean="0"/>
          </a:p>
          <a:p>
            <a:pPr>
              <a:lnSpc>
                <a:spcPct val="150000"/>
              </a:lnSpc>
            </a:pPr>
            <a:r>
              <a:rPr lang="pl-PL" sz="1400" b="1" i="1" dirty="0" smtClean="0">
                <a:solidFill>
                  <a:srgbClr val="FF0000"/>
                </a:solidFill>
              </a:rPr>
              <a:t>d</a:t>
            </a:r>
            <a:r>
              <a:rPr lang="en-US" sz="1400" b="1" i="1" dirty="0" smtClean="0">
                <a:solidFill>
                  <a:srgbClr val="FF0000"/>
                </a:solidFill>
              </a:rPr>
              <a:t>e-novo </a:t>
            </a:r>
            <a:r>
              <a:rPr lang="en-US" sz="1400" b="1" dirty="0" smtClean="0">
                <a:solidFill>
                  <a:srgbClr val="FF0000"/>
                </a:solidFill>
              </a:rPr>
              <a:t>SNP</a:t>
            </a:r>
            <a:endParaRPr lang="pl-PL" sz="1400" b="1" dirty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400" b="1" dirty="0" smtClean="0"/>
              <a:t>0.24 –</a:t>
            </a:r>
            <a:r>
              <a:rPr lang="en-US" sz="1400" b="1" dirty="0"/>
              <a:t>&gt; </a:t>
            </a:r>
            <a:r>
              <a:rPr lang="en-US" sz="1400" b="1" dirty="0" smtClean="0"/>
              <a:t>0.51 </a:t>
            </a:r>
            <a:r>
              <a:rPr lang="en-US" sz="1400" b="1" dirty="0"/>
              <a:t>Million </a:t>
            </a:r>
            <a:r>
              <a:rPr lang="en-US" sz="1400" b="1" dirty="0" smtClean="0"/>
              <a:t>SNPs </a:t>
            </a:r>
            <a:r>
              <a:rPr lang="en-US" sz="1400" b="1" dirty="0"/>
              <a:t>per sample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400" b="1" dirty="0" smtClean="0"/>
              <a:t>15.4 </a:t>
            </a:r>
            <a:r>
              <a:rPr lang="en-US" sz="1400" b="1" dirty="0"/>
              <a:t>Million </a:t>
            </a:r>
            <a:r>
              <a:rPr lang="en-US" sz="1400" b="1" dirty="0" smtClean="0"/>
              <a:t>by </a:t>
            </a:r>
            <a:r>
              <a:rPr lang="en-US" sz="1400" b="1" dirty="0"/>
              <a:t>pooling together all samples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400" b="1" dirty="0" smtClean="0"/>
              <a:t>0.92 </a:t>
            </a:r>
            <a:r>
              <a:rPr lang="en-US" sz="1400" b="1" dirty="0"/>
              <a:t>out of </a:t>
            </a:r>
            <a:r>
              <a:rPr lang="en-US" sz="1400" b="1" dirty="0" smtClean="0"/>
              <a:t>15.4 </a:t>
            </a:r>
            <a:r>
              <a:rPr lang="en-US" sz="1400" b="1" dirty="0"/>
              <a:t>Million </a:t>
            </a:r>
            <a:r>
              <a:rPr lang="en-US" sz="1400" b="1" dirty="0" smtClean="0"/>
              <a:t>passed </a:t>
            </a:r>
            <a:r>
              <a:rPr lang="en-US" sz="1400" b="1" i="1" dirty="0"/>
              <a:t>MAF</a:t>
            </a:r>
            <a:r>
              <a:rPr lang="en-US" sz="1400" b="1" dirty="0"/>
              <a:t> &gt; 0.05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400" b="1" dirty="0" smtClean="0"/>
              <a:t>0.91 </a:t>
            </a:r>
            <a:r>
              <a:rPr lang="en-US" sz="1400" b="1" dirty="0"/>
              <a:t>out of </a:t>
            </a:r>
            <a:r>
              <a:rPr lang="en-US" sz="1400" b="1" dirty="0" smtClean="0"/>
              <a:t>0.92 </a:t>
            </a:r>
            <a:r>
              <a:rPr lang="en-US" sz="1400" b="1" dirty="0"/>
              <a:t>Million </a:t>
            </a:r>
            <a:r>
              <a:rPr lang="en-US" sz="1400" b="1" dirty="0" smtClean="0"/>
              <a:t>passed</a:t>
            </a:r>
            <a:r>
              <a:rPr lang="pl-PL" sz="1400" b="1" dirty="0" smtClean="0"/>
              <a:t> </a:t>
            </a:r>
            <a:r>
              <a:rPr lang="pl-PL" sz="1400" b="1" i="1" dirty="0" err="1" smtClean="0"/>
              <a:t>heterozygous</a:t>
            </a:r>
            <a:r>
              <a:rPr lang="pl-PL" sz="1400" b="1" dirty="0" smtClean="0"/>
              <a:t> </a:t>
            </a:r>
            <a:r>
              <a:rPr lang="pl-PL" sz="1400" b="1" dirty="0" err="1" smtClean="0"/>
              <a:t>frequency</a:t>
            </a:r>
            <a:r>
              <a:rPr lang="pl-PL" sz="1400" b="1" dirty="0" smtClean="0"/>
              <a:t> (</a:t>
            </a:r>
            <a:r>
              <a:rPr lang="pl-PL" sz="1400" b="1" dirty="0"/>
              <a:t>0/1</a:t>
            </a:r>
            <a:r>
              <a:rPr lang="pl-PL" sz="1400" b="1" dirty="0" smtClean="0"/>
              <a:t>) </a:t>
            </a:r>
            <a:r>
              <a:rPr lang="pl-PL" sz="1400" b="1" dirty="0"/>
              <a:t>&lt; </a:t>
            </a:r>
            <a:r>
              <a:rPr lang="pl-PL" sz="1400" b="1" dirty="0" smtClean="0"/>
              <a:t>0.95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endParaRPr lang="pl-PL" sz="1400" b="1" dirty="0"/>
          </a:p>
          <a:p>
            <a:pPr>
              <a:lnSpc>
                <a:spcPct val="150000"/>
              </a:lnSpc>
            </a:pPr>
            <a:r>
              <a:rPr lang="pl-PL" sz="1400" b="1" i="1" dirty="0" err="1">
                <a:solidFill>
                  <a:srgbClr val="FF0000"/>
                </a:solidFill>
              </a:rPr>
              <a:t>r</a:t>
            </a:r>
            <a:r>
              <a:rPr lang="pl-PL" sz="1400" b="1" i="1" dirty="0" err="1" smtClean="0">
                <a:solidFill>
                  <a:srgbClr val="FF0000"/>
                </a:solidFill>
              </a:rPr>
              <a:t>s-prefixed</a:t>
            </a:r>
            <a:r>
              <a:rPr lang="pl-PL" sz="1400" b="1" i="1" dirty="0" smtClean="0">
                <a:solidFill>
                  <a:srgbClr val="FF0000"/>
                </a:solidFill>
              </a:rPr>
              <a:t> </a:t>
            </a:r>
            <a:r>
              <a:rPr lang="pl-PL" sz="1400" b="1" dirty="0" smtClean="0"/>
              <a:t>and </a:t>
            </a:r>
            <a:r>
              <a:rPr lang="pl-PL" sz="1400" b="1" i="1" dirty="0" smtClean="0">
                <a:solidFill>
                  <a:srgbClr val="FF0000"/>
                </a:solidFill>
              </a:rPr>
              <a:t>de-</a:t>
            </a:r>
            <a:r>
              <a:rPr lang="pl-PL" sz="1400" b="1" i="1" dirty="0" err="1" smtClean="0">
                <a:solidFill>
                  <a:srgbClr val="FF0000"/>
                </a:solidFill>
              </a:rPr>
              <a:t>novo</a:t>
            </a:r>
            <a:r>
              <a:rPr lang="pl-PL" sz="1400" b="1" i="1" dirty="0" smtClean="0">
                <a:solidFill>
                  <a:srgbClr val="FF0000"/>
                </a:solidFill>
              </a:rPr>
              <a:t> </a:t>
            </a:r>
            <a:r>
              <a:rPr lang="pl-PL" sz="1400" b="1" dirty="0" smtClean="0"/>
              <a:t>SNPS: </a:t>
            </a:r>
            <a:r>
              <a:rPr lang="pl-PL" sz="1400" b="1" dirty="0" smtClean="0">
                <a:solidFill>
                  <a:srgbClr val="FF0000"/>
                </a:solidFill>
              </a:rPr>
              <a:t>9.15 </a:t>
            </a:r>
            <a:r>
              <a:rPr lang="pl-PL" sz="1400" b="1" dirty="0" err="1" smtClean="0">
                <a:solidFill>
                  <a:srgbClr val="FF0000"/>
                </a:solidFill>
              </a:rPr>
              <a:t>million</a:t>
            </a:r>
            <a:r>
              <a:rPr lang="pl-PL" sz="1400" b="1" dirty="0" smtClean="0">
                <a:solidFill>
                  <a:srgbClr val="FF0000"/>
                </a:solidFill>
              </a:rPr>
              <a:t> in </a:t>
            </a:r>
            <a:r>
              <a:rPr lang="pl-PL" sz="1400" b="1" dirty="0" err="1" smtClean="0">
                <a:solidFill>
                  <a:srgbClr val="FF0000"/>
                </a:solidFill>
              </a:rPr>
              <a:t>total</a:t>
            </a:r>
            <a:endParaRPr lang="pl-PL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615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Ordered categorical models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1" y="1890446"/>
            <a:ext cx="7924799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A9401C"/>
                </a:solidFill>
              </a:rPr>
              <a:t>A ordered categorical model is a model for an ordered categorical variable Y, that can fall in 1, 2, …, J categories.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474" y="2897882"/>
            <a:ext cx="5569173" cy="1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9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Population structure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2001" y="1526027"/>
            <a:ext cx="7924799" cy="44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A9401C"/>
                </a:solidFill>
              </a:rPr>
              <a:t>Family-based relatedness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2001" y="2702411"/>
            <a:ext cx="7924799" cy="44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A9401C"/>
                </a:solidFill>
              </a:rPr>
              <a:t>Genotype-based relatedness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40407"/>
          <a:stretch/>
        </p:blipFill>
        <p:spPr>
          <a:xfrm>
            <a:off x="868511" y="2092711"/>
            <a:ext cx="5665021" cy="4151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12" y="3263705"/>
            <a:ext cx="2169124" cy="117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09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Pipeline in a brief</a:t>
            </a:r>
            <a:endParaRPr lang="en-US" dirty="0"/>
          </a:p>
        </p:txBody>
      </p:sp>
      <p:sp>
        <p:nvSpPr>
          <p:cNvPr id="9" name="Round Single Corner Rectangle 8"/>
          <p:cNvSpPr/>
          <p:nvPr/>
        </p:nvSpPr>
        <p:spPr>
          <a:xfrm>
            <a:off x="1155769" y="1671436"/>
            <a:ext cx="1597311" cy="318386"/>
          </a:xfrm>
          <a:prstGeom prst="round1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900" dirty="0" smtClean="0">
                <a:latin typeface="Helvetica"/>
                <a:cs typeface="Helvetica"/>
              </a:rPr>
              <a:t>Variants Call</a:t>
            </a:r>
          </a:p>
        </p:txBody>
      </p:sp>
      <p:sp>
        <p:nvSpPr>
          <p:cNvPr id="13" name="Round Single Corner Rectangle 12"/>
          <p:cNvSpPr/>
          <p:nvPr/>
        </p:nvSpPr>
        <p:spPr>
          <a:xfrm>
            <a:off x="3784517" y="1680318"/>
            <a:ext cx="1686120" cy="318386"/>
          </a:xfrm>
          <a:prstGeom prst="round1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900" dirty="0" smtClean="0">
                <a:latin typeface="Helvetica"/>
                <a:cs typeface="Helvetica"/>
              </a:rPr>
              <a:t>Minor Allele Frequency Filter</a:t>
            </a:r>
          </a:p>
          <a:p>
            <a:pPr algn="ctr">
              <a:lnSpc>
                <a:spcPct val="120000"/>
              </a:lnSpc>
            </a:pPr>
            <a:r>
              <a:rPr lang="en-US" sz="900" dirty="0" smtClean="0">
                <a:latin typeface="Helvetica"/>
                <a:cs typeface="Helvetica"/>
              </a:rPr>
              <a:t>9.15 million</a:t>
            </a:r>
            <a:endParaRPr lang="en-US" sz="900" dirty="0">
              <a:latin typeface="Helvetica"/>
              <a:cs typeface="Helvetica"/>
            </a:endParaRPr>
          </a:p>
        </p:txBody>
      </p:sp>
      <p:sp>
        <p:nvSpPr>
          <p:cNvPr id="16" name="Round Single Corner Rectangle 15"/>
          <p:cNvSpPr/>
          <p:nvPr/>
        </p:nvSpPr>
        <p:spPr>
          <a:xfrm>
            <a:off x="3842249" y="3986499"/>
            <a:ext cx="1686120" cy="318386"/>
          </a:xfrm>
          <a:prstGeom prst="round1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900" dirty="0" smtClean="0">
                <a:latin typeface="Helvetica"/>
                <a:cs typeface="Helvetica"/>
              </a:rPr>
              <a:t>Family-based relatedness</a:t>
            </a:r>
            <a:endParaRPr lang="en-US" sz="900" dirty="0">
              <a:latin typeface="Helvetica"/>
              <a:cs typeface="Helvetica"/>
            </a:endParaRPr>
          </a:p>
        </p:txBody>
      </p:sp>
      <p:sp>
        <p:nvSpPr>
          <p:cNvPr id="17" name="Round Single Corner Rectangle 16"/>
          <p:cNvSpPr/>
          <p:nvPr/>
        </p:nvSpPr>
        <p:spPr>
          <a:xfrm>
            <a:off x="1155769" y="4003884"/>
            <a:ext cx="1686120" cy="318386"/>
          </a:xfrm>
          <a:prstGeom prst="round1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900" dirty="0" smtClean="0">
                <a:latin typeface="Helvetica"/>
                <a:cs typeface="Helvetica"/>
              </a:rPr>
              <a:t>Linear Mixed Model</a:t>
            </a:r>
            <a:endParaRPr lang="en-US" sz="900" dirty="0">
              <a:latin typeface="Helvetica"/>
              <a:cs typeface="Helvetica"/>
            </a:endParaRPr>
          </a:p>
        </p:txBody>
      </p:sp>
      <p:sp>
        <p:nvSpPr>
          <p:cNvPr id="18" name="Round Single Corner Rectangle 17"/>
          <p:cNvSpPr/>
          <p:nvPr/>
        </p:nvSpPr>
        <p:spPr>
          <a:xfrm>
            <a:off x="1155769" y="4847234"/>
            <a:ext cx="1686120" cy="318386"/>
          </a:xfrm>
          <a:prstGeom prst="round1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900" dirty="0" smtClean="0">
                <a:latin typeface="Helvetica"/>
                <a:cs typeface="Helvetica"/>
              </a:rPr>
              <a:t>Ordered Categorical Mixed Model </a:t>
            </a:r>
            <a:r>
              <a:rPr lang="en-US" sz="900" dirty="0" smtClean="0">
                <a:solidFill>
                  <a:srgbClr val="A6001C"/>
                </a:solidFill>
                <a:latin typeface="Helvetica"/>
                <a:cs typeface="Helvetica"/>
              </a:rPr>
              <a:t>(GLMM)</a:t>
            </a:r>
            <a:endParaRPr lang="en-US" sz="900" dirty="0">
              <a:solidFill>
                <a:srgbClr val="A6001C"/>
              </a:solidFill>
              <a:latin typeface="Helvetica"/>
              <a:cs typeface="Helvetica"/>
            </a:endParaRPr>
          </a:p>
        </p:txBody>
      </p:sp>
      <p:sp>
        <p:nvSpPr>
          <p:cNvPr id="19" name="Round Single Corner Rectangle 18"/>
          <p:cNvSpPr/>
          <p:nvPr/>
        </p:nvSpPr>
        <p:spPr>
          <a:xfrm>
            <a:off x="3842249" y="4862766"/>
            <a:ext cx="1686120" cy="318386"/>
          </a:xfrm>
          <a:prstGeom prst="round1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900" dirty="0" smtClean="0">
                <a:latin typeface="Helvetica"/>
                <a:cs typeface="Helvetica"/>
              </a:rPr>
              <a:t>Genotype-based relatedness</a:t>
            </a:r>
            <a:endParaRPr lang="en-US" sz="900" dirty="0">
              <a:latin typeface="Helvetica"/>
              <a:cs typeface="Helvetica"/>
            </a:endParaRPr>
          </a:p>
        </p:txBody>
      </p:sp>
      <p:sp>
        <p:nvSpPr>
          <p:cNvPr id="24" name="Round Single Corner Rectangle 23"/>
          <p:cNvSpPr/>
          <p:nvPr/>
        </p:nvSpPr>
        <p:spPr>
          <a:xfrm>
            <a:off x="6401372" y="4862766"/>
            <a:ext cx="1686120" cy="318386"/>
          </a:xfrm>
          <a:prstGeom prst="round1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900" dirty="0" smtClean="0">
                <a:latin typeface="Helvetica"/>
                <a:cs typeface="Helvetica"/>
              </a:rPr>
              <a:t>Leave-one-out kinship coefficients</a:t>
            </a:r>
            <a:endParaRPr lang="en-US" sz="900" dirty="0">
              <a:latin typeface="Helvetica"/>
              <a:cs typeface="Helvetic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12218" y="3788075"/>
            <a:ext cx="1918275" cy="158073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047195" y="3780778"/>
            <a:ext cx="1918275" cy="158073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47195" y="1569186"/>
            <a:ext cx="4583298" cy="53608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Notched Right Arrow 29"/>
          <p:cNvSpPr/>
          <p:nvPr/>
        </p:nvSpPr>
        <p:spPr>
          <a:xfrm>
            <a:off x="3037268" y="4459371"/>
            <a:ext cx="595021" cy="223852"/>
          </a:xfrm>
          <a:prstGeom prst="notched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Notched Right Arrow 30"/>
          <p:cNvSpPr/>
          <p:nvPr/>
        </p:nvSpPr>
        <p:spPr>
          <a:xfrm>
            <a:off x="5729606" y="4941768"/>
            <a:ext cx="595021" cy="223852"/>
          </a:xfrm>
          <a:prstGeom prst="notched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Notched Right Arrow 31"/>
          <p:cNvSpPr/>
          <p:nvPr/>
        </p:nvSpPr>
        <p:spPr>
          <a:xfrm>
            <a:off x="3037268" y="1739327"/>
            <a:ext cx="595021" cy="223852"/>
          </a:xfrm>
          <a:prstGeom prst="notched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985029" y="1254605"/>
            <a:ext cx="6232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b="1" dirty="0" smtClean="0">
                <a:solidFill>
                  <a:srgbClr val="FF6600"/>
                </a:solidFill>
              </a:rPr>
              <a:t>The SNP</a:t>
            </a:r>
            <a:endParaRPr lang="en-US" sz="1400" b="1" dirty="0">
              <a:solidFill>
                <a:srgbClr val="FF66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47195" y="3454718"/>
            <a:ext cx="6232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b="1" dirty="0" smtClean="0">
                <a:solidFill>
                  <a:srgbClr val="FF6600"/>
                </a:solidFill>
              </a:rPr>
              <a:t>The Models</a:t>
            </a:r>
            <a:endParaRPr lang="en-US" sz="1400" b="1" dirty="0">
              <a:solidFill>
                <a:srgbClr val="FF6600"/>
              </a:solidFill>
            </a:endParaRPr>
          </a:p>
        </p:txBody>
      </p:sp>
      <p:sp>
        <p:nvSpPr>
          <p:cNvPr id="36" name="Round Single Corner Rectangle 35"/>
          <p:cNvSpPr/>
          <p:nvPr/>
        </p:nvSpPr>
        <p:spPr>
          <a:xfrm>
            <a:off x="1148313" y="2848793"/>
            <a:ext cx="1597311" cy="318386"/>
          </a:xfrm>
          <a:prstGeom prst="round1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900" dirty="0" smtClean="0">
                <a:latin typeface="Helvetica"/>
                <a:cs typeface="Helvetica"/>
              </a:rPr>
              <a:t>AD status: 584 - 578</a:t>
            </a:r>
          </a:p>
        </p:txBody>
      </p:sp>
      <p:sp>
        <p:nvSpPr>
          <p:cNvPr id="37" name="Round Single Corner Rectangle 36"/>
          <p:cNvSpPr/>
          <p:nvPr/>
        </p:nvSpPr>
        <p:spPr>
          <a:xfrm>
            <a:off x="3777061" y="2857675"/>
            <a:ext cx="1686120" cy="318386"/>
          </a:xfrm>
          <a:prstGeom prst="round1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900" dirty="0" smtClean="0">
                <a:latin typeface="Helvetica"/>
                <a:cs typeface="Helvetica"/>
              </a:rPr>
              <a:t>Age: 578 - 576</a:t>
            </a:r>
            <a:endParaRPr lang="en-US" sz="900" dirty="0">
              <a:latin typeface="Helvetica"/>
              <a:cs typeface="Helvetica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039739" y="2746543"/>
            <a:ext cx="4583298" cy="53608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Notched Right Arrow 38"/>
          <p:cNvSpPr/>
          <p:nvPr/>
        </p:nvSpPr>
        <p:spPr>
          <a:xfrm>
            <a:off x="3029812" y="2916684"/>
            <a:ext cx="595021" cy="223852"/>
          </a:xfrm>
          <a:prstGeom prst="notched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977573" y="2432340"/>
            <a:ext cx="6232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b="1" dirty="0" smtClean="0">
                <a:solidFill>
                  <a:srgbClr val="FF6600"/>
                </a:solidFill>
              </a:rPr>
              <a:t>Phenotype: missing data</a:t>
            </a:r>
            <a:endParaRPr lang="en-US" sz="14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628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Ordered categorical mixed </a:t>
            </a:r>
            <a:r>
              <a:rPr lang="en-US" dirty="0"/>
              <a:t>m</a:t>
            </a:r>
            <a:r>
              <a:rPr lang="en-US" dirty="0" smtClean="0"/>
              <a:t>odel with marker-specific known covariance</a:t>
            </a:r>
            <a:endParaRPr lang="en-US" dirty="0"/>
          </a:p>
        </p:txBody>
      </p:sp>
      <p:pic>
        <p:nvPicPr>
          <p:cNvPr id="20" name="Picture 19" descr="Screen Shot 2014-12-16 at 8.12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7" y="1666293"/>
            <a:ext cx="7362270" cy="332884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93178" y="5268624"/>
            <a:ext cx="5712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6600"/>
                </a:solidFill>
              </a:rPr>
              <a:t>Acknowledgement: Andrew </a:t>
            </a:r>
            <a:r>
              <a:rPr lang="en-US" sz="1200" b="1" dirty="0" err="1" smtClean="0">
                <a:solidFill>
                  <a:srgbClr val="FF6600"/>
                </a:solidFill>
              </a:rPr>
              <a:t>Gelman’s</a:t>
            </a:r>
            <a:r>
              <a:rPr lang="en-US" sz="1200" b="1" dirty="0" smtClean="0">
                <a:solidFill>
                  <a:srgbClr val="FF6600"/>
                </a:solidFill>
              </a:rPr>
              <a:t> group in Columbia Univ.</a:t>
            </a:r>
            <a:endParaRPr lang="en-US" sz="12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22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Effects of covariates</a:t>
            </a:r>
            <a:endParaRPr lang="en-US" dirty="0"/>
          </a:p>
        </p:txBody>
      </p:sp>
      <p:pic>
        <p:nvPicPr>
          <p:cNvPr id="3" name="Picture 2" descr="effect-nu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617" y="1651781"/>
            <a:ext cx="2511924" cy="35166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96970" y="1846630"/>
            <a:ext cx="3884652" cy="3247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charset="2"/>
              <a:buChar char="Ø"/>
            </a:pPr>
            <a:r>
              <a:rPr lang="en-US" sz="1200" b="1" dirty="0" smtClean="0"/>
              <a:t>Positive and negative values represent detrimental and protective effects</a:t>
            </a:r>
          </a:p>
          <a:p>
            <a:pPr marL="285750" indent="-285750">
              <a:spcBef>
                <a:spcPts val="600"/>
              </a:spcBef>
              <a:buFont typeface="Wingdings" charset="2"/>
              <a:buChar char="Ø"/>
            </a:pPr>
            <a:r>
              <a:rPr lang="en-US" sz="1200" b="1" dirty="0" smtClean="0"/>
              <a:t>Sex1, Female, shows minor detrimental effect than Male</a:t>
            </a:r>
          </a:p>
          <a:p>
            <a:pPr marL="285750" indent="-285750">
              <a:spcBef>
                <a:spcPts val="600"/>
              </a:spcBef>
              <a:buFont typeface="Wingdings" charset="2"/>
              <a:buChar char="Ø"/>
            </a:pPr>
            <a:r>
              <a:rPr lang="en-US" sz="1200" b="1" dirty="0" smtClean="0"/>
              <a:t>Age shows little effect</a:t>
            </a:r>
          </a:p>
          <a:p>
            <a:pPr marL="285750" indent="-285750">
              <a:spcBef>
                <a:spcPts val="600"/>
              </a:spcBef>
              <a:buFont typeface="Wingdings" charset="2"/>
              <a:buChar char="Ø"/>
            </a:pPr>
            <a:r>
              <a:rPr lang="en-US" sz="1200" b="1" dirty="0" smtClean="0"/>
              <a:t>Effects of APOE genotypes concord with the literature</a:t>
            </a:r>
          </a:p>
          <a:p>
            <a:pPr marL="285750" indent="-285750">
              <a:spcBef>
                <a:spcPts val="600"/>
              </a:spcBef>
              <a:buFont typeface="Wingdings" charset="2"/>
              <a:buChar char="Ø"/>
            </a:pPr>
            <a:r>
              <a:rPr lang="en-US" sz="1200" b="1" dirty="0" smtClean="0"/>
              <a:t>Results are consistent as compared with different models (Linear model, linear mixed model, ordered categorical model, ordered categorical mixed model) and estimation methods (Expectation Maximum, MCMC sampling)</a:t>
            </a:r>
          </a:p>
          <a:p>
            <a:pPr marL="285750" indent="-285750">
              <a:spcBef>
                <a:spcPts val="600"/>
              </a:spcBef>
              <a:buFont typeface="Wingdings" charset="2"/>
              <a:buChar char="Ø"/>
            </a:pPr>
            <a:r>
              <a:rPr lang="en-US" sz="1200" b="1" dirty="0" smtClean="0">
                <a:solidFill>
                  <a:srgbClr val="A6001C"/>
                </a:solidFill>
              </a:rPr>
              <a:t>Why APOE23 has less protective effect than APOE24?</a:t>
            </a:r>
          </a:p>
        </p:txBody>
      </p:sp>
    </p:spTree>
    <p:extLst>
      <p:ext uri="{BB962C8B-B14F-4D97-AF65-F5344CB8AC3E}">
        <p14:creationId xmlns:p14="http://schemas.microsoft.com/office/powerpoint/2010/main" val="3434516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Locus in 200K range</a:t>
            </a:r>
            <a:endParaRPr lang="en-US" dirty="0"/>
          </a:p>
        </p:txBody>
      </p:sp>
      <p:pic>
        <p:nvPicPr>
          <p:cNvPr id="4" name="Picture 3" descr="rs10490263-200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20" y="1417638"/>
            <a:ext cx="6534554" cy="43563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42222" y="1040663"/>
            <a:ext cx="2922372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400" b="1" dirty="0" smtClean="0">
                <a:solidFill>
                  <a:srgbClr val="FF6600"/>
                </a:solidFill>
              </a:rPr>
              <a:t>LOCI and LOCI21 folder</a:t>
            </a:r>
          </a:p>
        </p:txBody>
      </p:sp>
    </p:spTree>
    <p:extLst>
      <p:ext uri="{BB962C8B-B14F-4D97-AF65-F5344CB8AC3E}">
        <p14:creationId xmlns:p14="http://schemas.microsoft.com/office/powerpoint/2010/main" val="2523971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dirty="0" smtClean="0"/>
              <a:t>MCMC sampling of parameters’ posterior distributions</a:t>
            </a:r>
            <a:endParaRPr lang="en-US" sz="3200" dirty="0"/>
          </a:p>
        </p:txBody>
      </p:sp>
      <p:pic>
        <p:nvPicPr>
          <p:cNvPr id="3" name="Picture 2" descr="Screen Shot 2014-12-09 at 8.52.4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14" y="1766259"/>
            <a:ext cx="6989936" cy="37180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99030" y="5677516"/>
            <a:ext cx="5712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6600"/>
                </a:solidFill>
              </a:rPr>
              <a:t>Bayesian inference with MCMC sampling implemented with Stan</a:t>
            </a:r>
            <a:endParaRPr lang="en-US" sz="14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369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Kinship </a:t>
            </a:r>
            <a:r>
              <a:rPr lang="en-US" dirty="0" smtClean="0"/>
              <a:t>coefficients</a:t>
            </a:r>
            <a:endParaRPr lang="en-US" dirty="0"/>
          </a:p>
        </p:txBody>
      </p:sp>
      <p:pic>
        <p:nvPicPr>
          <p:cNvPr id="4" name="Picture 3" descr="kin-autoso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95" y="1417638"/>
            <a:ext cx="2942463" cy="4119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2590" y="1106565"/>
            <a:ext cx="573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Kinship coefficients calculated with PLINK, KING, EMMA, DOQTL</a:t>
            </a:r>
            <a:endParaRPr 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33862" y="5582532"/>
            <a:ext cx="3527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Kinship coefficients of sample pairs within and between families as reported</a:t>
            </a:r>
            <a:endParaRPr lang="en-US" sz="1200" b="1" dirty="0"/>
          </a:p>
        </p:txBody>
      </p:sp>
      <p:pic>
        <p:nvPicPr>
          <p:cNvPr id="8" name="Picture 7" descr="kin-compar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317" y="1706033"/>
            <a:ext cx="2743200" cy="365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13534" y="5582532"/>
            <a:ext cx="3402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Kinship coefficients computed with KING, EMMA, and DOQTL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53490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Kinship </a:t>
            </a:r>
            <a:r>
              <a:rPr lang="en-US" dirty="0" smtClean="0"/>
              <a:t>coefficients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194" y="5768116"/>
            <a:ext cx="7528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Kinship coefficients of sample pairs with genotype from autosome and leave-one-out autosome</a:t>
            </a:r>
            <a:endParaRPr lang="en-US" sz="1200" b="1" dirty="0"/>
          </a:p>
        </p:txBody>
      </p:sp>
      <p:pic>
        <p:nvPicPr>
          <p:cNvPr id="3" name="Picture 2" descr="kin-heatma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352" y="1103897"/>
            <a:ext cx="4607981" cy="46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43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 smtClean="0"/>
              <a:t>Stan estimations on </a:t>
            </a:r>
            <a:r>
              <a:rPr lang="en-US" sz="2800" dirty="0" smtClean="0">
                <a:solidFill>
                  <a:srgbClr val="A6001C"/>
                </a:solidFill>
              </a:rPr>
              <a:t>GLMM</a:t>
            </a:r>
            <a:r>
              <a:rPr lang="en-US" sz="2800" dirty="0" smtClean="0"/>
              <a:t> in the APOE locus</a:t>
            </a:r>
            <a:endParaRPr lang="en-US" sz="2800" dirty="0"/>
          </a:p>
        </p:txBody>
      </p:sp>
      <p:pic>
        <p:nvPicPr>
          <p:cNvPr id="3" name="Picture 2" descr="glmKS3ApoeNull_optimizing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5" b="21346"/>
          <a:stretch/>
        </p:blipFill>
        <p:spPr>
          <a:xfrm>
            <a:off x="809929" y="1033716"/>
            <a:ext cx="5229086" cy="1813723"/>
          </a:xfrm>
          <a:prstGeom prst="rect">
            <a:avLst/>
          </a:prstGeom>
        </p:spPr>
      </p:pic>
      <p:pic>
        <p:nvPicPr>
          <p:cNvPr id="5" name="Picture 4" descr="glmKS3ApoeNull_sampling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2"/>
          <a:stretch/>
        </p:blipFill>
        <p:spPr>
          <a:xfrm>
            <a:off x="809929" y="4287057"/>
            <a:ext cx="5229086" cy="2419966"/>
          </a:xfrm>
          <a:prstGeom prst="rect">
            <a:avLst/>
          </a:prstGeom>
        </p:spPr>
      </p:pic>
      <p:pic>
        <p:nvPicPr>
          <p:cNvPr id="4" name="Picture 3" descr="glmKS3Apoe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3" b="21670"/>
          <a:stretch/>
        </p:blipFill>
        <p:spPr>
          <a:xfrm>
            <a:off x="809929" y="2586198"/>
            <a:ext cx="5229086" cy="18629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47574" y="1643133"/>
            <a:ext cx="2839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Optimization w/o APOE genotype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927208" y="3380107"/>
            <a:ext cx="2879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Optimization with APOE genotype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927209" y="4861828"/>
            <a:ext cx="3216792" cy="530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smtClean="0"/>
              <a:t>Sampling w/o APOE genotype</a:t>
            </a:r>
          </a:p>
          <a:p>
            <a:pPr>
              <a:lnSpc>
                <a:spcPct val="120000"/>
              </a:lnSpc>
            </a:pPr>
            <a:r>
              <a:rPr lang="en-US" sz="1000" dirty="0" smtClean="0"/>
              <a:t>WAIC: </a:t>
            </a:r>
            <a:r>
              <a:rPr lang="en-US" sz="1000" dirty="0" err="1" smtClean="0"/>
              <a:t>Watanable-Akaike</a:t>
            </a:r>
            <a:r>
              <a:rPr lang="en-US" sz="1000" dirty="0" smtClean="0"/>
              <a:t> information criterion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32128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GWAS with </a:t>
            </a:r>
            <a:r>
              <a:rPr lang="en-US" dirty="0" smtClean="0">
                <a:solidFill>
                  <a:srgbClr val="A6001C"/>
                </a:solidFill>
              </a:rPr>
              <a:t>GLMM</a:t>
            </a:r>
            <a:endParaRPr lang="en-US" dirty="0">
              <a:solidFill>
                <a:srgbClr val="A6001C"/>
              </a:solidFill>
            </a:endParaRPr>
          </a:p>
        </p:txBody>
      </p:sp>
      <p:pic>
        <p:nvPicPr>
          <p:cNvPr id="5" name="Picture 4" descr="manhattan_clm_m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74" y="1808442"/>
            <a:ext cx="8059884" cy="4029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68990"/>
          <a:stretch/>
        </p:blipFill>
        <p:spPr>
          <a:xfrm>
            <a:off x="3260345" y="1190397"/>
            <a:ext cx="2169124" cy="36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39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Significance with permutations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416228" y="1417638"/>
            <a:ext cx="3637509" cy="1762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 smtClean="0">
                <a:solidFill>
                  <a:srgbClr val="C89800"/>
                </a:solidFill>
              </a:rPr>
              <a:t>Permutation procedure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1400" dirty="0" smtClean="0"/>
              <a:t>Randomly </a:t>
            </a:r>
            <a:r>
              <a:rPr lang="en-US" sz="1400" dirty="0"/>
              <a:t>pick 1M </a:t>
            </a:r>
            <a:r>
              <a:rPr lang="en-US" sz="1400" dirty="0" smtClean="0"/>
              <a:t>SNP</a:t>
            </a:r>
            <a:endParaRPr lang="en-US" sz="1400" dirty="0"/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1400" dirty="0" smtClean="0"/>
              <a:t>Run models </a:t>
            </a:r>
            <a:r>
              <a:rPr lang="en-US" sz="1400" dirty="0"/>
              <a:t>on permuted </a:t>
            </a:r>
            <a:r>
              <a:rPr lang="en-US" sz="1400" dirty="0" smtClean="0"/>
              <a:t>SNP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1400" dirty="0"/>
              <a:t>S</a:t>
            </a:r>
            <a:r>
              <a:rPr lang="en-US" sz="1400" dirty="0" smtClean="0"/>
              <a:t>ave maximal LRT value</a:t>
            </a:r>
            <a:endParaRPr lang="en-US" sz="1400" dirty="0"/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1400" dirty="0" smtClean="0"/>
              <a:t>Repeat </a:t>
            </a:r>
            <a:r>
              <a:rPr lang="en-US" sz="1400" dirty="0"/>
              <a:t>1-3 </a:t>
            </a:r>
            <a:r>
              <a:rPr lang="en-US" sz="1400" dirty="0" smtClean="0"/>
              <a:t>3200 times 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1400" dirty="0"/>
              <a:t>S</a:t>
            </a:r>
            <a:r>
              <a:rPr lang="en-US" sz="1400" dirty="0" smtClean="0"/>
              <a:t>et </a:t>
            </a:r>
            <a:r>
              <a:rPr lang="en-US" sz="1400" dirty="0"/>
              <a:t>threshold as </a:t>
            </a:r>
            <a:r>
              <a:rPr lang="en-US" sz="1400" dirty="0" smtClean="0"/>
              <a:t>top 0.95 maximal LRT</a:t>
            </a:r>
            <a:endParaRPr lang="en-US" sz="1400" dirty="0"/>
          </a:p>
        </p:txBody>
      </p:sp>
      <p:pic>
        <p:nvPicPr>
          <p:cNvPr id="6" name="Picture 5" descr="permutLm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96" r="5541"/>
          <a:stretch/>
        </p:blipFill>
        <p:spPr>
          <a:xfrm>
            <a:off x="1247601" y="3632141"/>
            <a:ext cx="5279763" cy="155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8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GWAS with </a:t>
            </a:r>
            <a:r>
              <a:rPr lang="en-US" dirty="0" smtClean="0">
                <a:solidFill>
                  <a:srgbClr val="A6001C"/>
                </a:solidFill>
              </a:rPr>
              <a:t>GLMM</a:t>
            </a:r>
            <a:endParaRPr lang="en-US" dirty="0">
              <a:solidFill>
                <a:srgbClr val="A6001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0377" y="5369167"/>
            <a:ext cx="7108445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400" b="1" dirty="0" smtClean="0">
                <a:solidFill>
                  <a:srgbClr val="FF6600"/>
                </a:solidFill>
              </a:rPr>
              <a:t>LOD trace in Chromosome 2 with GLMM and automatic peak detection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68990"/>
          <a:stretch/>
        </p:blipFill>
        <p:spPr>
          <a:xfrm>
            <a:off x="3260345" y="1146969"/>
            <a:ext cx="2169124" cy="364657"/>
          </a:xfrm>
          <a:prstGeom prst="rect">
            <a:avLst/>
          </a:prstGeom>
        </p:spPr>
      </p:pic>
      <p:pic>
        <p:nvPicPr>
          <p:cNvPr id="3" name="Picture 2" descr="Screen Shot 2014-12-19 at 1.45.3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34" y="1417638"/>
            <a:ext cx="8358822" cy="382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00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dirty="0" smtClean="0"/>
              <a:t>GWAS with Linear mixed model </a:t>
            </a:r>
            <a:r>
              <a:rPr lang="en-US" sz="3200" dirty="0" smtClean="0">
                <a:solidFill>
                  <a:srgbClr val="A6001C"/>
                </a:solidFill>
              </a:rPr>
              <a:t>(LMM)</a:t>
            </a:r>
            <a:endParaRPr lang="en-US" sz="3200" dirty="0">
              <a:solidFill>
                <a:srgbClr val="A6001C"/>
              </a:solidFill>
            </a:endParaRPr>
          </a:p>
        </p:txBody>
      </p:sp>
      <p:pic>
        <p:nvPicPr>
          <p:cNvPr id="4" name="Picture 3" descr="Screen Shot 2014-12-08 at 11.06.21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"/>
          <a:stretch/>
        </p:blipFill>
        <p:spPr>
          <a:xfrm>
            <a:off x="635000" y="1515323"/>
            <a:ext cx="8202083" cy="35646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0377" y="5244839"/>
            <a:ext cx="7108445" cy="641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400" b="1" dirty="0" smtClean="0">
                <a:solidFill>
                  <a:srgbClr val="FF6600"/>
                </a:solidFill>
              </a:rPr>
              <a:t>LOD trace in Chromosome 2 with </a:t>
            </a:r>
            <a:r>
              <a:rPr lang="en-US" sz="1400" b="1" dirty="0" err="1" smtClean="0">
                <a:solidFill>
                  <a:srgbClr val="FF6600"/>
                </a:solidFill>
              </a:rPr>
              <a:t>QTLRel</a:t>
            </a:r>
            <a:endParaRPr lang="en-US" sz="1400" b="1" dirty="0" smtClean="0">
              <a:solidFill>
                <a:srgbClr val="FF6600"/>
              </a:solidFill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400" b="1" dirty="0">
                <a:solidFill>
                  <a:srgbClr val="A9401C"/>
                </a:solidFill>
              </a:rPr>
              <a:t>Linear model by coding (No, Possible, Probable, Definite) as (0, 0.25, 0.5, 1)</a:t>
            </a:r>
            <a:r>
              <a:rPr lang="en-US" sz="1400" b="1" dirty="0" smtClean="0">
                <a:solidFill>
                  <a:srgbClr val="A9401C"/>
                </a:solidFill>
              </a:rPr>
              <a:t>.</a:t>
            </a:r>
            <a:endParaRPr lang="en-US" sz="1400" b="1" dirty="0">
              <a:solidFill>
                <a:srgbClr val="A9401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68990"/>
          <a:stretch/>
        </p:blipFill>
        <p:spPr>
          <a:xfrm>
            <a:off x="3260345" y="1026338"/>
            <a:ext cx="2169124" cy="36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69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RIN3 from the 21 loci: 5M </a:t>
            </a:r>
            <a:r>
              <a:rPr lang="en-US" dirty="0" err="1" smtClean="0"/>
              <a:t>bp</a:t>
            </a:r>
            <a:r>
              <a:rPr lang="en-US" dirty="0" smtClean="0"/>
              <a:t> range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rs1049863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"/>
          <a:stretch/>
        </p:blipFill>
        <p:spPr>
          <a:xfrm>
            <a:off x="936691" y="900738"/>
            <a:ext cx="7493532" cy="521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33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Many new loci</a:t>
            </a:r>
            <a:endParaRPr lang="en-US" dirty="0"/>
          </a:p>
        </p:txBody>
      </p:sp>
      <p:pic>
        <p:nvPicPr>
          <p:cNvPr id="3" name="Picture 2" descr="rs153682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09" y="835659"/>
            <a:ext cx="7819802" cy="521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0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Extended SNP: 79 to 1090</a:t>
            </a:r>
            <a:endParaRPr lang="en-US" dirty="0"/>
          </a:p>
        </p:txBody>
      </p:sp>
      <p:pic>
        <p:nvPicPr>
          <p:cNvPr id="3" name="Picture 2" descr="rs1049026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06" y="1417638"/>
            <a:ext cx="6598599" cy="439906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105440" y="2506142"/>
            <a:ext cx="504524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366215" y="1683930"/>
            <a:ext cx="526427" cy="38764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40087" y="1399092"/>
            <a:ext cx="552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85CA"/>
                </a:solidFill>
              </a:rPr>
              <a:t>500K</a:t>
            </a:r>
            <a:endParaRPr lang="en-US" sz="1200" b="1" dirty="0">
              <a:solidFill>
                <a:srgbClr val="0085CA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58163" y="2367642"/>
            <a:ext cx="954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85CA"/>
                </a:solidFill>
              </a:rPr>
              <a:t>0.75 PEAK</a:t>
            </a:r>
            <a:endParaRPr lang="en-US" sz="1200" b="1" dirty="0">
              <a:solidFill>
                <a:srgbClr val="0085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211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9545" y="914400"/>
            <a:ext cx="3058055" cy="4525963"/>
          </a:xfrm>
        </p:spPr>
        <p:txBody>
          <a:bodyPr/>
          <a:lstStyle/>
          <a:p>
            <a:r>
              <a:rPr lang="en-US" dirty="0" smtClean="0"/>
              <a:t>END</a:t>
            </a:r>
          </a:p>
          <a:p>
            <a:endParaRPr lang="en-US" sz="1800" dirty="0" smtClean="0"/>
          </a:p>
          <a:p>
            <a:r>
              <a:rPr lang="en-US" sz="1800" dirty="0" smtClean="0"/>
              <a:t>/</a:t>
            </a:r>
            <a:r>
              <a:rPr lang="en-US" sz="1800" dirty="0" err="1" smtClean="0"/>
              <a:t>sdata</a:t>
            </a:r>
            <a:r>
              <a:rPr lang="en-US" sz="1800" dirty="0" smtClean="0"/>
              <a:t>/ADSP/</a:t>
            </a:r>
            <a:r>
              <a:rPr lang="en-US" sz="1800" dirty="0" err="1" smtClean="0"/>
              <a:t>XuLong</a:t>
            </a:r>
            <a:endParaRPr lang="en-US" sz="1800" dirty="0" smtClean="0"/>
          </a:p>
          <a:p>
            <a:r>
              <a:rPr lang="en-US" sz="1800" dirty="0" smtClean="0"/>
              <a:t>/data/</a:t>
            </a:r>
            <a:r>
              <a:rPr lang="en-US" sz="1800" dirty="0" err="1" smtClean="0"/>
              <a:t>xwang</a:t>
            </a:r>
            <a:r>
              <a:rPr lang="en-US" sz="1800" dirty="0" smtClean="0"/>
              <a:t>/ADSP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739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SNP pruning with LD</a:t>
            </a:r>
            <a:endParaRPr lang="en-US" dirty="0"/>
          </a:p>
        </p:txBody>
      </p:sp>
      <p:pic>
        <p:nvPicPr>
          <p:cNvPr id="3" name="Picture 2" descr="Screen Shot 2014-12-09 at 9.02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589" y="1325651"/>
            <a:ext cx="5207000" cy="410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6630" y="5546373"/>
            <a:ext cx="5186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6600"/>
                </a:solidFill>
              </a:rPr>
              <a:t>SNP pruning with PLINK</a:t>
            </a:r>
            <a:endParaRPr lang="en-US" sz="1400" b="1" dirty="0">
              <a:solidFill>
                <a:srgbClr val="FF66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07905" y="5217642"/>
            <a:ext cx="6123897" cy="210109"/>
          </a:xfrm>
          <a:prstGeom prst="rect">
            <a:avLst/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91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Candidate loci by CLM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53148" y="1939181"/>
            <a:ext cx="7089422" cy="3522296"/>
            <a:chOff x="347228" y="1815288"/>
            <a:chExt cx="7089422" cy="3522296"/>
          </a:xfrm>
        </p:grpSpPr>
        <p:sp>
          <p:nvSpPr>
            <p:cNvPr id="6" name="Rectangle 5"/>
            <p:cNvSpPr/>
            <p:nvPr/>
          </p:nvSpPr>
          <p:spPr>
            <a:xfrm>
              <a:off x="6729932" y="1846260"/>
              <a:ext cx="549916" cy="3391354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228" y="1815288"/>
              <a:ext cx="7089422" cy="3522296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73271" r="9489"/>
          <a:stretch/>
        </p:blipFill>
        <p:spPr>
          <a:xfrm>
            <a:off x="853148" y="1216311"/>
            <a:ext cx="5977276" cy="40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4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Random effect distribution</a:t>
            </a:r>
          </a:p>
        </p:txBody>
      </p:sp>
      <p:pic>
        <p:nvPicPr>
          <p:cNvPr id="3" name="Picture 2" descr="random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446" y="1103768"/>
            <a:ext cx="4596260" cy="45962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83446" y="5726077"/>
            <a:ext cx="5211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Plug in the mode for the random effect in full model</a:t>
            </a:r>
            <a:endParaRPr lang="en-US" sz="1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909866" y="1026183"/>
            <a:ext cx="6185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6600"/>
                </a:solidFill>
              </a:rPr>
              <a:t>MCMC sampling with random effect takes long: 30 min</a:t>
            </a:r>
            <a:r>
              <a:rPr lang="en-US" sz="1400" b="1" dirty="0">
                <a:solidFill>
                  <a:srgbClr val="FF6600"/>
                </a:solidFill>
              </a:rPr>
              <a:t> </a:t>
            </a:r>
            <a:r>
              <a:rPr lang="en-US" sz="1400" b="1" dirty="0" smtClean="0">
                <a:solidFill>
                  <a:srgbClr val="FF6600"/>
                </a:solidFill>
              </a:rPr>
              <a:t>per marker</a:t>
            </a:r>
            <a:endParaRPr lang="en-US" sz="14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76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Pipeline in a brief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949144" y="1814509"/>
            <a:ext cx="3609488" cy="1114329"/>
            <a:chOff x="3407295" y="3498855"/>
            <a:chExt cx="3155924" cy="611086"/>
          </a:xfrm>
        </p:grpSpPr>
        <p:sp>
          <p:nvSpPr>
            <p:cNvPr id="14" name="Pentagon 13"/>
            <p:cNvSpPr/>
            <p:nvPr/>
          </p:nvSpPr>
          <p:spPr>
            <a:xfrm rot="5400000">
              <a:off x="4679714" y="2226438"/>
              <a:ext cx="611084" cy="3155922"/>
            </a:xfrm>
            <a:prstGeom prst="homePlate">
              <a:avLst>
                <a:gd name="adj" fmla="val 3139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407297" y="3498855"/>
              <a:ext cx="3155922" cy="37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 smtClean="0"/>
                <a:t>Extracting SNP calls from CS’ VCF</a:t>
              </a:r>
            </a:p>
            <a:p>
              <a:pPr algn="ctr">
                <a:lnSpc>
                  <a:spcPct val="130000"/>
                </a:lnSpc>
              </a:pPr>
              <a:r>
                <a:rPr lang="en-US" sz="1400" i="1" dirty="0" smtClean="0">
                  <a:solidFill>
                    <a:srgbClr val="999391"/>
                  </a:solidFill>
                </a:rPr>
                <a:t>Code: /data/</a:t>
              </a:r>
              <a:r>
                <a:rPr lang="en-US" sz="1400" i="1" dirty="0" err="1" smtClean="0">
                  <a:solidFill>
                    <a:srgbClr val="999391"/>
                  </a:solidFill>
                </a:rPr>
                <a:t>xwang</a:t>
              </a:r>
              <a:r>
                <a:rPr lang="en-US" sz="1400" i="1" dirty="0" smtClean="0">
                  <a:solidFill>
                    <a:srgbClr val="999391"/>
                  </a:solidFill>
                </a:rPr>
                <a:t>/ADSP/SH/</a:t>
              </a:r>
              <a:r>
                <a:rPr lang="en-US" sz="1400" i="1" dirty="0" err="1" smtClean="0">
                  <a:solidFill>
                    <a:srgbClr val="999391"/>
                  </a:solidFill>
                </a:rPr>
                <a:t>myVcf.sh</a:t>
              </a:r>
              <a:endParaRPr lang="en-US" sz="1400" i="1" dirty="0" smtClean="0">
                <a:solidFill>
                  <a:srgbClr val="99939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077312" y="1814502"/>
            <a:ext cx="3609488" cy="2597663"/>
            <a:chOff x="3407295" y="3498855"/>
            <a:chExt cx="3155924" cy="611086"/>
          </a:xfrm>
        </p:grpSpPr>
        <p:sp>
          <p:nvSpPr>
            <p:cNvPr id="12" name="Pentagon 11"/>
            <p:cNvSpPr/>
            <p:nvPr/>
          </p:nvSpPr>
          <p:spPr>
            <a:xfrm rot="5400000">
              <a:off x="4679714" y="2226438"/>
              <a:ext cx="611084" cy="3155922"/>
            </a:xfrm>
            <a:prstGeom prst="homePlate">
              <a:avLst>
                <a:gd name="adj" fmla="val 1279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07297" y="3498855"/>
              <a:ext cx="3155922" cy="546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600" b="1" dirty="0" smtClean="0"/>
                <a:t>Phenotype &amp; metadata processing</a:t>
              </a:r>
            </a:p>
            <a:p>
              <a:pPr algn="ctr">
                <a:lnSpc>
                  <a:spcPct val="110000"/>
                </a:lnSpc>
              </a:pPr>
              <a:r>
                <a:rPr lang="en-US" sz="14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Code~/</a:t>
              </a:r>
              <a:r>
                <a:rPr lang="en-US" sz="1400" i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Dropbox</a:t>
              </a:r>
              <a:r>
                <a:rPr lang="en-US" sz="14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/ADSP/</a:t>
              </a:r>
              <a:r>
                <a: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</a:t>
              </a:r>
              <a:r>
                <a:rPr lang="en-US" sz="14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</a:t>
              </a:r>
              <a:r>
                <a:rPr lang="en-US" sz="1400" i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mdata.R</a:t>
              </a:r>
              <a:endPara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>
                <a:lnSpc>
                  <a:spcPct val="110000"/>
                </a:lnSpc>
              </a:pPr>
              <a:endParaRPr lang="en-US" sz="1600" b="1" dirty="0" smtClean="0"/>
            </a:p>
            <a:p>
              <a:pPr algn="ctr">
                <a:lnSpc>
                  <a:spcPct val="110000"/>
                </a:lnSpc>
              </a:pPr>
              <a:r>
                <a:rPr lang="en-US" sz="1600" b="1" dirty="0" smtClean="0"/>
                <a:t>AD </a:t>
              </a:r>
              <a:r>
                <a:rPr lang="en-US" sz="1600" b="1" dirty="0"/>
                <a:t>status: 584 -&gt; 578</a:t>
              </a:r>
            </a:p>
            <a:p>
              <a:pPr algn="ctr">
                <a:lnSpc>
                  <a:spcPct val="110000"/>
                </a:lnSpc>
              </a:pPr>
              <a:r>
                <a:rPr lang="en-US" sz="1400" dirty="0"/>
                <a:t>Other dementia and unknown</a:t>
              </a:r>
            </a:p>
            <a:p>
              <a:pPr algn="ctr">
                <a:lnSpc>
                  <a:spcPct val="110000"/>
                </a:lnSpc>
              </a:pPr>
              <a:r>
                <a:rPr lang="en-US" sz="1600" b="1" dirty="0"/>
                <a:t>Age: 578 -&gt; </a:t>
              </a:r>
              <a:r>
                <a:rPr lang="en-US" sz="1600" b="1" dirty="0" smtClean="0"/>
                <a:t>576 </a:t>
              </a:r>
              <a:r>
                <a:rPr lang="en-US" sz="1400" dirty="0" smtClean="0"/>
                <a:t>(Missing data) </a:t>
              </a:r>
              <a:endParaRPr lang="en-US" sz="1400" dirty="0"/>
            </a:p>
            <a:p>
              <a:pPr algn="ctr">
                <a:lnSpc>
                  <a:spcPct val="110000"/>
                </a:lnSpc>
              </a:pPr>
              <a:endParaRPr lang="en-US" sz="1400" b="1" dirty="0" smtClean="0"/>
            </a:p>
            <a:p>
              <a:pPr algn="ctr">
                <a:lnSpc>
                  <a:spcPct val="110000"/>
                </a:lnSpc>
              </a:pPr>
              <a:r>
                <a:rPr lang="en-US" sz="1400" b="1" dirty="0" smtClean="0"/>
                <a:t>Run Null models for predictor selection</a:t>
              </a:r>
              <a:endParaRPr lang="en-US" sz="1400" b="1" dirty="0"/>
            </a:p>
            <a:p>
              <a:pPr algn="ctr">
                <a:lnSpc>
                  <a:spcPct val="110000"/>
                </a:lnSpc>
              </a:pPr>
              <a:r>
                <a:rPr lang="en-US" sz="1200" i="1" dirty="0">
                  <a:solidFill>
                    <a:srgbClr val="999391"/>
                  </a:solidFill>
                </a:rPr>
                <a:t>Code~/</a:t>
              </a:r>
              <a:r>
                <a:rPr lang="en-US" sz="1200" i="1" dirty="0" err="1">
                  <a:solidFill>
                    <a:srgbClr val="999391"/>
                  </a:solidFill>
                </a:rPr>
                <a:t>Dropbox</a:t>
              </a:r>
              <a:r>
                <a:rPr lang="en-US" sz="1200" i="1" dirty="0">
                  <a:solidFill>
                    <a:srgbClr val="999391"/>
                  </a:solidFill>
                </a:rPr>
                <a:t>/ADSP/R</a:t>
              </a:r>
              <a:r>
                <a:rPr lang="en-US" sz="1200" i="1" dirty="0" smtClean="0">
                  <a:solidFill>
                    <a:srgbClr val="999391"/>
                  </a:solidFill>
                </a:rPr>
                <a:t>/analysis1.R</a:t>
              </a:r>
              <a:endParaRPr lang="en-US" sz="1200" i="1" dirty="0">
                <a:solidFill>
                  <a:srgbClr val="99939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49146" y="3297836"/>
            <a:ext cx="3609488" cy="1114329"/>
            <a:chOff x="3407295" y="3498855"/>
            <a:chExt cx="3155924" cy="611086"/>
          </a:xfrm>
        </p:grpSpPr>
        <p:sp>
          <p:nvSpPr>
            <p:cNvPr id="20" name="Pentagon 19"/>
            <p:cNvSpPr/>
            <p:nvPr/>
          </p:nvSpPr>
          <p:spPr>
            <a:xfrm rot="5400000">
              <a:off x="4679714" y="2226438"/>
              <a:ext cx="611084" cy="3155922"/>
            </a:xfrm>
            <a:prstGeom prst="homePlate">
              <a:avLst>
                <a:gd name="adj" fmla="val 3139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07297" y="3498855"/>
              <a:ext cx="3155922" cy="37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 smtClean="0"/>
                <a:t>Generate complete genotype data </a:t>
              </a:r>
              <a:r>
                <a:rPr lang="en-US" sz="1400" i="1" dirty="0" smtClean="0">
                  <a:solidFill>
                    <a:srgbClr val="999391"/>
                  </a:solidFill>
                </a:rPr>
                <a:t>Code: /data/</a:t>
              </a:r>
              <a:r>
                <a:rPr lang="en-US" sz="1400" i="1" dirty="0" err="1" smtClean="0">
                  <a:solidFill>
                    <a:srgbClr val="999391"/>
                  </a:solidFill>
                </a:rPr>
                <a:t>xwang</a:t>
              </a:r>
              <a:r>
                <a:rPr lang="en-US" sz="1400" i="1" dirty="0" smtClean="0">
                  <a:solidFill>
                    <a:srgbClr val="999391"/>
                  </a:solidFill>
                </a:rPr>
                <a:t>/ADSP/R/</a:t>
              </a:r>
              <a:r>
                <a:rPr lang="en-US" sz="1400" i="1" dirty="0" err="1" smtClean="0">
                  <a:solidFill>
                    <a:srgbClr val="999391"/>
                  </a:solidFill>
                </a:rPr>
                <a:t>vdata.R</a:t>
              </a:r>
              <a:endParaRPr lang="en-US" sz="1400" i="1" dirty="0" smtClean="0">
                <a:solidFill>
                  <a:srgbClr val="999391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949150" y="4805946"/>
            <a:ext cx="7737650" cy="8890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MODELS: Linear, Hierarchical linear, Cumulative link</a:t>
            </a:r>
          </a:p>
          <a:p>
            <a:pPr algn="ctr"/>
            <a:r>
              <a:rPr lang="en-US" sz="1400" i="1" dirty="0">
                <a:solidFill>
                  <a:srgbClr val="999391"/>
                </a:solidFill>
              </a:rPr>
              <a:t>Code: /data/</a:t>
            </a:r>
            <a:r>
              <a:rPr lang="en-US" sz="1400" i="1" dirty="0" err="1">
                <a:solidFill>
                  <a:srgbClr val="999391"/>
                </a:solidFill>
              </a:rPr>
              <a:t>xwang</a:t>
            </a:r>
            <a:r>
              <a:rPr lang="en-US" sz="1400" i="1" dirty="0">
                <a:solidFill>
                  <a:srgbClr val="999391"/>
                </a:solidFill>
              </a:rPr>
              <a:t>/ADSP/R</a:t>
            </a:r>
            <a:r>
              <a:rPr lang="en-US" sz="1400" i="1" dirty="0" smtClean="0">
                <a:solidFill>
                  <a:srgbClr val="999391"/>
                </a:solidFill>
              </a:rPr>
              <a:t>/analysis[123].R</a:t>
            </a:r>
          </a:p>
          <a:p>
            <a:pPr algn="ctr"/>
            <a:r>
              <a:rPr lang="en-US" sz="1400" i="1" dirty="0" smtClean="0">
                <a:solidFill>
                  <a:srgbClr val="999391"/>
                </a:solidFill>
              </a:rPr>
              <a:t>~/</a:t>
            </a:r>
            <a:r>
              <a:rPr lang="en-US" sz="1400" i="1" dirty="0" err="1" smtClean="0">
                <a:solidFill>
                  <a:srgbClr val="999391"/>
                </a:solidFill>
              </a:rPr>
              <a:t>Dropbox</a:t>
            </a:r>
            <a:r>
              <a:rPr lang="en-US" sz="1400" i="1" dirty="0" smtClean="0">
                <a:solidFill>
                  <a:srgbClr val="999391"/>
                </a:solidFill>
              </a:rPr>
              <a:t>/</a:t>
            </a:r>
            <a:r>
              <a:rPr lang="en-US" sz="1400" i="1" dirty="0">
                <a:solidFill>
                  <a:srgbClr val="999391"/>
                </a:solidFill>
              </a:rPr>
              <a:t>ADSP/R/</a:t>
            </a:r>
            <a:r>
              <a:rPr lang="en-US" sz="1400" i="1" dirty="0" smtClean="0">
                <a:solidFill>
                  <a:srgbClr val="999391"/>
                </a:solidFill>
              </a:rPr>
              <a:t>analysis[234].R</a:t>
            </a:r>
            <a:endParaRPr lang="en-US" sz="1400" i="1" dirty="0">
              <a:solidFill>
                <a:srgbClr val="99939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38947" y="1229893"/>
            <a:ext cx="124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Genotype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261768" y="1232972"/>
            <a:ext cx="136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Phenotype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3650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Population structure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2001" y="1220832"/>
            <a:ext cx="7924799" cy="44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A9401C"/>
                </a:solidFill>
              </a:rPr>
              <a:t>Family-based relatedness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2001" y="2397216"/>
            <a:ext cx="7924799" cy="44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A9401C"/>
                </a:solidFill>
              </a:rPr>
              <a:t>Genotype-based relatedness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40407"/>
          <a:stretch/>
        </p:blipFill>
        <p:spPr>
          <a:xfrm>
            <a:off x="868511" y="1787516"/>
            <a:ext cx="5665021" cy="4151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12" y="2958510"/>
            <a:ext cx="2169124" cy="11759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1" y="4718142"/>
            <a:ext cx="6976111" cy="10189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1" y="4264935"/>
            <a:ext cx="7924799" cy="44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A9401C"/>
                </a:solidFill>
              </a:rPr>
              <a:t>Identical by state algorithm for </a:t>
            </a:r>
            <a:r>
              <a:rPr lang="en-US" sz="1600" b="1" dirty="0">
                <a:solidFill>
                  <a:srgbClr val="A9401C"/>
                </a:solidFill>
              </a:rPr>
              <a:t>k</a:t>
            </a:r>
            <a:r>
              <a:rPr lang="en-US" sz="1600" b="1" dirty="0" smtClean="0">
                <a:solidFill>
                  <a:srgbClr val="A9401C"/>
                </a:solidFill>
              </a:rPr>
              <a:t>inship matrix</a:t>
            </a:r>
          </a:p>
        </p:txBody>
      </p:sp>
    </p:spTree>
    <p:extLst>
      <p:ext uri="{BB962C8B-B14F-4D97-AF65-F5344CB8AC3E}">
        <p14:creationId xmlns:p14="http://schemas.microsoft.com/office/powerpoint/2010/main" val="1622967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Samples: Sex over AD status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35141" y="4771840"/>
            <a:ext cx="2127591" cy="49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/>
              <a:t>L: Sample sex proportion. </a:t>
            </a:r>
          </a:p>
          <a:p>
            <a:pPr>
              <a:lnSpc>
                <a:spcPct val="120000"/>
              </a:lnSpc>
            </a:pPr>
            <a:r>
              <a:rPr lang="en-US" sz="1100" b="1" dirty="0" smtClean="0"/>
              <a:t>R: Sex over AD status.</a:t>
            </a:r>
          </a:p>
        </p:txBody>
      </p:sp>
      <p:pic>
        <p:nvPicPr>
          <p:cNvPr id="7" name="Picture 6" descr="SexDistPi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5" r="20468"/>
          <a:stretch/>
        </p:blipFill>
        <p:spPr>
          <a:xfrm>
            <a:off x="2235141" y="2039999"/>
            <a:ext cx="1679741" cy="304643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92133" y="1217109"/>
            <a:ext cx="6959132" cy="359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 smtClean="0">
                <a:solidFill>
                  <a:schemeClr val="accent4">
                    <a:lumMod val="75000"/>
                  </a:schemeClr>
                </a:solidFill>
              </a:rPr>
              <a:t>Female proportion increases with AD probability</a:t>
            </a:r>
            <a:endParaRPr lang="en-US" sz="1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Picture 2" descr="SexDistBa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19" y="1848072"/>
            <a:ext cx="2367242" cy="414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77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Samples: Age over AD status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13187" y="5578599"/>
            <a:ext cx="4691284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100" b="1" dirty="0" smtClean="0"/>
              <a:t>L: Pooled ages. R: Age over AD status.</a:t>
            </a:r>
          </a:p>
        </p:txBody>
      </p:sp>
      <p:pic>
        <p:nvPicPr>
          <p:cNvPr id="3" name="Picture 2" descr="AgeDistHis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932" y="1872447"/>
            <a:ext cx="2136869" cy="3739520"/>
          </a:xfrm>
          <a:prstGeom prst="rect">
            <a:avLst/>
          </a:prstGeom>
        </p:spPr>
      </p:pic>
      <p:pic>
        <p:nvPicPr>
          <p:cNvPr id="4" name="Picture 3" descr="AgeDistBox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51" y="1872447"/>
            <a:ext cx="2353777" cy="41191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2133" y="1106526"/>
            <a:ext cx="6959132" cy="359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 smtClean="0">
                <a:solidFill>
                  <a:schemeClr val="accent4">
                    <a:lumMod val="75000"/>
                  </a:schemeClr>
                </a:solidFill>
              </a:rPr>
              <a:t>Age generally increases 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with AD probability</a:t>
            </a:r>
          </a:p>
        </p:txBody>
      </p:sp>
    </p:spTree>
    <p:extLst>
      <p:ext uri="{BB962C8B-B14F-4D97-AF65-F5344CB8AC3E}">
        <p14:creationId xmlns:p14="http://schemas.microsoft.com/office/powerpoint/2010/main" val="2225382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Samples: AD status in Families</a:t>
            </a:r>
            <a:endParaRPr lang="en-US" dirty="0"/>
          </a:p>
        </p:txBody>
      </p:sp>
      <p:pic>
        <p:nvPicPr>
          <p:cNvPr id="5" name="Picture 4" descr="FamilyDistBa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80" y="1547798"/>
            <a:ext cx="7283989" cy="42489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2133" y="1106526"/>
            <a:ext cx="6959132" cy="359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 smtClean="0">
                <a:solidFill>
                  <a:schemeClr val="accent4">
                    <a:lumMod val="75000"/>
                  </a:schemeClr>
                </a:solidFill>
              </a:rPr>
              <a:t>AD status across families are not balanced</a:t>
            </a:r>
            <a:endParaRPr lang="en-US" sz="1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5368" y="5796791"/>
            <a:ext cx="5186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AD diagnosis for 584 people across 111 families</a:t>
            </a:r>
            <a:r>
              <a:rPr lang="en-US" sz="11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1643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Effects of covariates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02068" y="2893900"/>
            <a:ext cx="31027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charset="2"/>
              <a:buChar char="Ø"/>
            </a:pPr>
            <a:r>
              <a:rPr lang="en-US" sz="1200" b="1" dirty="0" smtClean="0"/>
              <a:t>Sex1, Female, shows minor detrimental effect than Male</a:t>
            </a:r>
          </a:p>
          <a:p>
            <a:pPr marL="285750" indent="-285750">
              <a:spcBef>
                <a:spcPts val="600"/>
              </a:spcBef>
              <a:buFont typeface="Wingdings" charset="2"/>
              <a:buChar char="Ø"/>
            </a:pPr>
            <a:r>
              <a:rPr lang="en-US" sz="1200" b="1" dirty="0" smtClean="0"/>
              <a:t>Age shows little effect</a:t>
            </a:r>
          </a:p>
          <a:p>
            <a:pPr marL="285750" indent="-285750">
              <a:spcBef>
                <a:spcPts val="600"/>
              </a:spcBef>
              <a:buFont typeface="Wingdings" charset="2"/>
              <a:buChar char="Ø"/>
            </a:pPr>
            <a:r>
              <a:rPr lang="en-US" sz="1200" b="1" dirty="0" smtClean="0"/>
              <a:t>Effects of APOE genotypes concord with the literature</a:t>
            </a:r>
          </a:p>
        </p:txBody>
      </p:sp>
      <p:pic>
        <p:nvPicPr>
          <p:cNvPr id="5" name="Picture 4" descr="fixEffectCl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455" y="1944541"/>
            <a:ext cx="2828250" cy="3959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93" y="1142278"/>
            <a:ext cx="4478421" cy="5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83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Effects distribution</a:t>
            </a:r>
            <a:endParaRPr lang="en-US" dirty="0"/>
          </a:p>
        </p:txBody>
      </p:sp>
      <p:pic>
        <p:nvPicPr>
          <p:cNvPr id="3" name="Picture 2" descr="effect_complet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2" y="1527719"/>
            <a:ext cx="3992901" cy="3992901"/>
          </a:xfrm>
          <a:prstGeom prst="rect">
            <a:avLst/>
          </a:prstGeom>
        </p:spPr>
      </p:pic>
      <p:pic>
        <p:nvPicPr>
          <p:cNvPr id="4" name="Picture 3" descr="effect_extend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71" y="1527719"/>
            <a:ext cx="4003087" cy="40030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42222" y="1040663"/>
            <a:ext cx="2922372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400" b="1" dirty="0" err="1" smtClean="0">
                <a:solidFill>
                  <a:srgbClr val="FF6600"/>
                </a:solidFill>
              </a:rPr>
              <a:t>glmTable.xlsx</a:t>
            </a:r>
            <a:endParaRPr lang="en-US" sz="1400" b="1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33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Biotype of proxy genes within 5000 base pair</a:t>
            </a:r>
            <a:endParaRPr lang="en-US" dirty="0"/>
          </a:p>
        </p:txBody>
      </p:sp>
      <p:pic>
        <p:nvPicPr>
          <p:cNvPr id="3" name="Picture 2" descr="biotyp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25"/>
          <a:stretch/>
        </p:blipFill>
        <p:spPr>
          <a:xfrm>
            <a:off x="534446" y="1417638"/>
            <a:ext cx="8066417" cy="408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46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Consequence of proxy genes within 5000 base pair</a:t>
            </a:r>
            <a:endParaRPr lang="en-US" dirty="0"/>
          </a:p>
        </p:txBody>
      </p:sp>
      <p:pic>
        <p:nvPicPr>
          <p:cNvPr id="3" name="Picture 2" descr="consequenc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/>
          <a:stretch/>
        </p:blipFill>
        <p:spPr>
          <a:xfrm>
            <a:off x="1084963" y="1627699"/>
            <a:ext cx="6916784" cy="433183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051222" y="1537261"/>
            <a:ext cx="1393720" cy="2425245"/>
            <a:chOff x="5051222" y="1537261"/>
            <a:chExt cx="1393720" cy="2425245"/>
          </a:xfrm>
        </p:grpSpPr>
        <p:sp>
          <p:nvSpPr>
            <p:cNvPr id="4" name="Rectangle 3"/>
            <p:cNvSpPr/>
            <p:nvPr/>
          </p:nvSpPr>
          <p:spPr>
            <a:xfrm>
              <a:off x="5051222" y="1537261"/>
              <a:ext cx="334201" cy="242524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46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46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110741" y="1537261"/>
              <a:ext cx="334201" cy="242524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46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46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6936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Facts of the synonymous variants</a:t>
            </a:r>
            <a:endParaRPr lang="en-US" dirty="0"/>
          </a:p>
        </p:txBody>
      </p:sp>
      <p:pic>
        <p:nvPicPr>
          <p:cNvPr id="3" name="Picture 2" descr="Screen Shot 2014-12-23 at 11.24.3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54" y="2024219"/>
            <a:ext cx="8629345" cy="292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48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The gene list</a:t>
            </a:r>
            <a:endParaRPr lang="en-US" dirty="0"/>
          </a:p>
        </p:txBody>
      </p:sp>
      <p:pic>
        <p:nvPicPr>
          <p:cNvPr id="3" name="Picture 2" descr="Screen Shot 2014-12-23 at 11.28.5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2" y="2020552"/>
            <a:ext cx="8313270" cy="257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32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28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Template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21984</TotalTime>
  <Words>1264</Words>
  <Application>Microsoft Macintosh PowerPoint</Application>
  <PresentationFormat>On-screen Show (4:3)</PresentationFormat>
  <Paragraphs>189</Paragraphs>
  <Slides>39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Powerpoint_Template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GWAS study to identify novel genomic variants for Late-onset Alzheimer’s Disease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Jackson Laboratory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Gregory Carter</dc:creator>
  <cp:lastModifiedBy>Xulong Wang</cp:lastModifiedBy>
  <cp:revision>1222</cp:revision>
  <cp:lastPrinted>2014-10-23T06:27:53Z</cp:lastPrinted>
  <dcterms:created xsi:type="dcterms:W3CDTF">2013-08-05T13:22:57Z</dcterms:created>
  <dcterms:modified xsi:type="dcterms:W3CDTF">2014-12-24T17:18:07Z</dcterms:modified>
</cp:coreProperties>
</file>